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300" r:id="rId5"/>
    <p:sldId id="325" r:id="rId6"/>
    <p:sldId id="355" r:id="rId7"/>
    <p:sldId id="365" r:id="rId8"/>
    <p:sldId id="370" r:id="rId9"/>
    <p:sldId id="337" r:id="rId10"/>
    <p:sldId id="341" r:id="rId11"/>
    <p:sldId id="353" r:id="rId12"/>
    <p:sldId id="369" r:id="rId13"/>
    <p:sldId id="357" r:id="rId14"/>
    <p:sldId id="354" r:id="rId15"/>
    <p:sldId id="358" r:id="rId16"/>
    <p:sldId id="359" r:id="rId17"/>
    <p:sldId id="361" r:id="rId18"/>
    <p:sldId id="360" r:id="rId19"/>
    <p:sldId id="261" r:id="rId20"/>
    <p:sldId id="342" r:id="rId21"/>
    <p:sldId id="345" r:id="rId22"/>
    <p:sldId id="346" r:id="rId23"/>
    <p:sldId id="352" r:id="rId24"/>
    <p:sldId id="295" r:id="rId25"/>
    <p:sldId id="281" r:id="rId26"/>
    <p:sldId id="282" r:id="rId27"/>
    <p:sldId id="284" r:id="rId28"/>
    <p:sldId id="285" r:id="rId29"/>
    <p:sldId id="299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286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9900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34" autoAdjust="0"/>
  </p:normalViewPr>
  <p:slideViewPr>
    <p:cSldViewPr showGuides="1">
      <p:cViewPr varScale="1">
        <p:scale>
          <a:sx n="70" d="100"/>
          <a:sy n="70" d="100"/>
        </p:scale>
        <p:origin x="1386" y="72"/>
      </p:cViewPr>
      <p:guideLst>
        <p:guide orient="horz" pos="23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05EF0E-0615-4E3C-8F82-BC382B30B51E}" type="doc">
      <dgm:prSet loTypeId="urn:microsoft.com/office/officeart/2005/8/layout/equation2" loCatId="process" qsTypeId="urn:microsoft.com/office/officeart/2005/8/quickstyle/simple3" qsCatId="simple" csTypeId="urn:microsoft.com/office/officeart/2005/8/colors/accent1_2" csCatId="accent1" phldr="1"/>
      <dgm:spPr/>
    </dgm:pt>
    <dgm:pt modelId="{839F3855-D9E8-4F5E-9A07-5452DB949D7A}">
      <dgm:prSet phldrT="[Текст]" custT="1"/>
      <dgm:spPr/>
      <dgm:t>
        <a:bodyPr/>
        <a:lstStyle/>
        <a:p>
          <a:r>
            <a:rPr lang="ru-RU" sz="2700" dirty="0" smtClean="0"/>
            <a:t>Информационные технологии</a:t>
          </a:r>
          <a:endParaRPr lang="ru-RU" sz="2700" dirty="0"/>
        </a:p>
      </dgm:t>
    </dgm:pt>
    <dgm:pt modelId="{05981D06-D0D9-48DB-BE4C-93EB793C458F}" type="parTrans" cxnId="{654EAE5F-EB7B-4BB2-BF6D-1623D158E35F}">
      <dgm:prSet/>
      <dgm:spPr/>
      <dgm:t>
        <a:bodyPr/>
        <a:lstStyle/>
        <a:p>
          <a:endParaRPr lang="ru-RU"/>
        </a:p>
      </dgm:t>
    </dgm:pt>
    <dgm:pt modelId="{1D5D8C4F-0041-4349-A5FD-08B6ADD9451D}" type="sibTrans" cxnId="{654EAE5F-EB7B-4BB2-BF6D-1623D158E35F}">
      <dgm:prSet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5C05F1E8-E20E-473C-A9AA-FCF78A653B4C}">
      <dgm:prSet phldrT="[Текст]"/>
      <dgm:spPr/>
      <dgm:t>
        <a:bodyPr/>
        <a:lstStyle/>
        <a:p>
          <a:r>
            <a:rPr lang="ru-RU" dirty="0" smtClean="0"/>
            <a:t>Информационные ресурсы</a:t>
          </a:r>
          <a:endParaRPr lang="ru-RU" dirty="0"/>
        </a:p>
      </dgm:t>
    </dgm:pt>
    <dgm:pt modelId="{7B667F1C-9B3A-4607-8B05-A5D4874727A6}" type="parTrans" cxnId="{F7385CC0-2A6B-4DB0-B57E-B08AE4A3247B}">
      <dgm:prSet/>
      <dgm:spPr/>
      <dgm:t>
        <a:bodyPr/>
        <a:lstStyle/>
        <a:p>
          <a:endParaRPr lang="ru-RU"/>
        </a:p>
      </dgm:t>
    </dgm:pt>
    <dgm:pt modelId="{3F0F64DE-52A0-46E2-920E-EB0B9326427E}" type="sibTrans" cxnId="{F7385CC0-2A6B-4DB0-B57E-B08AE4A3247B}">
      <dgm:prSet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7D17B36F-D08E-42CB-8940-04C9A7AF1B81}">
      <dgm:prSet phldrT="[Текст]" custT="1"/>
      <dgm:spPr/>
      <dgm:t>
        <a:bodyPr/>
        <a:lstStyle/>
        <a:p>
          <a:r>
            <a:rPr lang="ru-RU" sz="2700" dirty="0" smtClean="0"/>
            <a:t>Информационная система деятельности предприятия , организации, учреждения</a:t>
          </a:r>
          <a:endParaRPr lang="ru-RU" sz="2700" dirty="0"/>
        </a:p>
      </dgm:t>
    </dgm:pt>
    <dgm:pt modelId="{2E994D11-47D6-418E-8074-A472816DEC3B}" type="parTrans" cxnId="{E70EBF03-5988-4911-8AA4-9CC8175CA59A}">
      <dgm:prSet/>
      <dgm:spPr/>
      <dgm:t>
        <a:bodyPr/>
        <a:lstStyle/>
        <a:p>
          <a:endParaRPr lang="ru-RU"/>
        </a:p>
      </dgm:t>
    </dgm:pt>
    <dgm:pt modelId="{19A03268-D58F-4B66-A5B2-E322F8EA5A1F}" type="sibTrans" cxnId="{E70EBF03-5988-4911-8AA4-9CC8175CA59A}">
      <dgm:prSet/>
      <dgm:spPr/>
      <dgm:t>
        <a:bodyPr/>
        <a:lstStyle/>
        <a:p>
          <a:endParaRPr lang="ru-RU"/>
        </a:p>
      </dgm:t>
    </dgm:pt>
    <dgm:pt modelId="{6868F571-BA14-41BB-830F-6F5F583EB62E}" type="pres">
      <dgm:prSet presAssocID="{AB05EF0E-0615-4E3C-8F82-BC382B30B51E}" presName="Name0" presStyleCnt="0">
        <dgm:presLayoutVars>
          <dgm:dir/>
          <dgm:resizeHandles val="exact"/>
        </dgm:presLayoutVars>
      </dgm:prSet>
      <dgm:spPr/>
    </dgm:pt>
    <dgm:pt modelId="{F39AAC62-9864-453A-85C7-52F34585B11B}" type="pres">
      <dgm:prSet presAssocID="{AB05EF0E-0615-4E3C-8F82-BC382B30B51E}" presName="vNodes" presStyleCnt="0"/>
      <dgm:spPr/>
    </dgm:pt>
    <dgm:pt modelId="{EE9D00EA-BCB9-4B02-B214-7605EA26883D}" type="pres">
      <dgm:prSet presAssocID="{839F3855-D9E8-4F5E-9A07-5452DB949D7A}" presName="node" presStyleLbl="node1" presStyleIdx="0" presStyleCnt="3" custScaleX="587988" custScaleY="174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B9795-2F9F-4A18-8956-B4856A172B7B}" type="pres">
      <dgm:prSet presAssocID="{1D5D8C4F-0041-4349-A5FD-08B6ADD9451D}" presName="spacerT" presStyleCnt="0"/>
      <dgm:spPr/>
    </dgm:pt>
    <dgm:pt modelId="{6AE6CD1E-E830-4CC3-9CBE-08972DF52733}" type="pres">
      <dgm:prSet presAssocID="{1D5D8C4F-0041-4349-A5FD-08B6ADD9451D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8559221-9106-4CF6-B173-939E35A953BB}" type="pres">
      <dgm:prSet presAssocID="{1D5D8C4F-0041-4349-A5FD-08B6ADD9451D}" presName="spacerB" presStyleCnt="0"/>
      <dgm:spPr/>
    </dgm:pt>
    <dgm:pt modelId="{435A7B88-EA3E-4594-B734-2DC6BF6392A8}" type="pres">
      <dgm:prSet presAssocID="{5C05F1E8-E20E-473C-A9AA-FCF78A653B4C}" presName="node" presStyleLbl="node1" presStyleIdx="1" presStyleCnt="3" custScaleX="571579" custScaleY="175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E076C-1913-40E4-8DA3-3BDDBB4471FA}" type="pres">
      <dgm:prSet presAssocID="{AB05EF0E-0615-4E3C-8F82-BC382B30B51E}" presName="sibTransLast" presStyleLbl="sibTrans2D1" presStyleIdx="1" presStyleCnt="2" custScaleX="315326" custScaleY="108143" custLinFactX="-54322" custLinFactNeighborX="-100000" custLinFactNeighborY="-4694"/>
      <dgm:spPr/>
      <dgm:t>
        <a:bodyPr/>
        <a:lstStyle/>
        <a:p>
          <a:endParaRPr lang="ru-RU"/>
        </a:p>
      </dgm:t>
    </dgm:pt>
    <dgm:pt modelId="{6BC9870B-FF12-423A-A7BE-BCD62A4C10E4}" type="pres">
      <dgm:prSet presAssocID="{AB05EF0E-0615-4E3C-8F82-BC382B30B51E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CDE92B1E-B355-4D50-BACC-79B5B9CC41A3}" type="pres">
      <dgm:prSet presAssocID="{AB05EF0E-0615-4E3C-8F82-BC382B30B51E}" presName="lastNode" presStyleLbl="node1" presStyleIdx="2" presStyleCnt="3" custScaleX="265113" custScaleY="210494" custLinFactX="30667" custLinFactNeighborX="100000" custLinFactNeighborY="-11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8231A8-7A81-4829-A48D-C7D3D1EDB7FF}" type="presOf" srcId="{1D5D8C4F-0041-4349-A5FD-08B6ADD9451D}" destId="{6AE6CD1E-E830-4CC3-9CBE-08972DF52733}" srcOrd="0" destOrd="0" presId="urn:microsoft.com/office/officeart/2005/8/layout/equation2"/>
    <dgm:cxn modelId="{654EAE5F-EB7B-4BB2-BF6D-1623D158E35F}" srcId="{AB05EF0E-0615-4E3C-8F82-BC382B30B51E}" destId="{839F3855-D9E8-4F5E-9A07-5452DB949D7A}" srcOrd="0" destOrd="0" parTransId="{05981D06-D0D9-48DB-BE4C-93EB793C458F}" sibTransId="{1D5D8C4F-0041-4349-A5FD-08B6ADD9451D}"/>
    <dgm:cxn modelId="{462EEFD8-493E-4DDD-BBE0-26B4094A6B14}" type="presOf" srcId="{7D17B36F-D08E-42CB-8940-04C9A7AF1B81}" destId="{CDE92B1E-B355-4D50-BACC-79B5B9CC41A3}" srcOrd="0" destOrd="0" presId="urn:microsoft.com/office/officeart/2005/8/layout/equation2"/>
    <dgm:cxn modelId="{A3DAEC2F-C020-490A-BF6E-1614C26C23CD}" type="presOf" srcId="{AB05EF0E-0615-4E3C-8F82-BC382B30B51E}" destId="{6868F571-BA14-41BB-830F-6F5F583EB62E}" srcOrd="0" destOrd="0" presId="urn:microsoft.com/office/officeart/2005/8/layout/equation2"/>
    <dgm:cxn modelId="{F7385CC0-2A6B-4DB0-B57E-B08AE4A3247B}" srcId="{AB05EF0E-0615-4E3C-8F82-BC382B30B51E}" destId="{5C05F1E8-E20E-473C-A9AA-FCF78A653B4C}" srcOrd="1" destOrd="0" parTransId="{7B667F1C-9B3A-4607-8B05-A5D4874727A6}" sibTransId="{3F0F64DE-52A0-46E2-920E-EB0B9326427E}"/>
    <dgm:cxn modelId="{52887DEE-D5E7-4965-9475-4474A98A1BFF}" type="presOf" srcId="{3F0F64DE-52A0-46E2-920E-EB0B9326427E}" destId="{6BC9870B-FF12-423A-A7BE-BCD62A4C10E4}" srcOrd="1" destOrd="0" presId="urn:microsoft.com/office/officeart/2005/8/layout/equation2"/>
    <dgm:cxn modelId="{E70EBF03-5988-4911-8AA4-9CC8175CA59A}" srcId="{AB05EF0E-0615-4E3C-8F82-BC382B30B51E}" destId="{7D17B36F-D08E-42CB-8940-04C9A7AF1B81}" srcOrd="2" destOrd="0" parTransId="{2E994D11-47D6-418E-8074-A472816DEC3B}" sibTransId="{19A03268-D58F-4B66-A5B2-E322F8EA5A1F}"/>
    <dgm:cxn modelId="{597106FF-DC6D-4818-8547-91C3AF5E968B}" type="presOf" srcId="{839F3855-D9E8-4F5E-9A07-5452DB949D7A}" destId="{EE9D00EA-BCB9-4B02-B214-7605EA26883D}" srcOrd="0" destOrd="0" presId="urn:microsoft.com/office/officeart/2005/8/layout/equation2"/>
    <dgm:cxn modelId="{DFD38D25-BF3D-4C61-B44E-06C99356FC32}" type="presOf" srcId="{5C05F1E8-E20E-473C-A9AA-FCF78A653B4C}" destId="{435A7B88-EA3E-4594-B734-2DC6BF6392A8}" srcOrd="0" destOrd="0" presId="urn:microsoft.com/office/officeart/2005/8/layout/equation2"/>
    <dgm:cxn modelId="{8FDFBFCA-4DD7-4BC4-8F55-DBEDCAA93AC0}" type="presOf" srcId="{3F0F64DE-52A0-46E2-920E-EB0B9326427E}" destId="{103E076C-1913-40E4-8DA3-3BDDBB4471FA}" srcOrd="0" destOrd="0" presId="urn:microsoft.com/office/officeart/2005/8/layout/equation2"/>
    <dgm:cxn modelId="{5830101E-BC22-414C-9039-6040373CF401}" type="presParOf" srcId="{6868F571-BA14-41BB-830F-6F5F583EB62E}" destId="{F39AAC62-9864-453A-85C7-52F34585B11B}" srcOrd="0" destOrd="0" presId="urn:microsoft.com/office/officeart/2005/8/layout/equation2"/>
    <dgm:cxn modelId="{649314D7-1E65-46AD-A5C5-EBB5F1F25806}" type="presParOf" srcId="{F39AAC62-9864-453A-85C7-52F34585B11B}" destId="{EE9D00EA-BCB9-4B02-B214-7605EA26883D}" srcOrd="0" destOrd="0" presId="urn:microsoft.com/office/officeart/2005/8/layout/equation2"/>
    <dgm:cxn modelId="{FB1E8119-A5BE-474D-8D24-7014D339BC94}" type="presParOf" srcId="{F39AAC62-9864-453A-85C7-52F34585B11B}" destId="{2C9B9795-2F9F-4A18-8956-B4856A172B7B}" srcOrd="1" destOrd="0" presId="urn:microsoft.com/office/officeart/2005/8/layout/equation2"/>
    <dgm:cxn modelId="{A3988D39-554D-46B1-882C-F502AEB97CC1}" type="presParOf" srcId="{F39AAC62-9864-453A-85C7-52F34585B11B}" destId="{6AE6CD1E-E830-4CC3-9CBE-08972DF52733}" srcOrd="2" destOrd="0" presId="urn:microsoft.com/office/officeart/2005/8/layout/equation2"/>
    <dgm:cxn modelId="{DBDE1064-CC58-487D-B24F-5EC0735EF9EB}" type="presParOf" srcId="{F39AAC62-9864-453A-85C7-52F34585B11B}" destId="{88559221-9106-4CF6-B173-939E35A953BB}" srcOrd="3" destOrd="0" presId="urn:microsoft.com/office/officeart/2005/8/layout/equation2"/>
    <dgm:cxn modelId="{0055AAD8-320F-41E5-95D2-0D65A018B9A3}" type="presParOf" srcId="{F39AAC62-9864-453A-85C7-52F34585B11B}" destId="{435A7B88-EA3E-4594-B734-2DC6BF6392A8}" srcOrd="4" destOrd="0" presId="urn:microsoft.com/office/officeart/2005/8/layout/equation2"/>
    <dgm:cxn modelId="{9C58B0A9-6A3A-481C-8261-05EE4BBD6E73}" type="presParOf" srcId="{6868F571-BA14-41BB-830F-6F5F583EB62E}" destId="{103E076C-1913-40E4-8DA3-3BDDBB4471FA}" srcOrd="1" destOrd="0" presId="urn:microsoft.com/office/officeart/2005/8/layout/equation2"/>
    <dgm:cxn modelId="{B10FAC7E-3AAA-4651-9648-6091EE5CC221}" type="presParOf" srcId="{103E076C-1913-40E4-8DA3-3BDDBB4471FA}" destId="{6BC9870B-FF12-423A-A7BE-BCD62A4C10E4}" srcOrd="0" destOrd="0" presId="urn:microsoft.com/office/officeart/2005/8/layout/equation2"/>
    <dgm:cxn modelId="{21275B01-4B9A-44DD-8A19-75DCE92422E4}" type="presParOf" srcId="{6868F571-BA14-41BB-830F-6F5F583EB62E}" destId="{CDE92B1E-B355-4D50-BACC-79B5B9CC41A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D00EA-BCB9-4B02-B214-7605EA26883D}">
      <dsp:nvSpPr>
        <dsp:cNvPr id="0" name=""/>
        <dsp:cNvSpPr/>
      </dsp:nvSpPr>
      <dsp:spPr>
        <a:xfrm>
          <a:off x="1792" y="721323"/>
          <a:ext cx="4292516" cy="12720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Информационные технологии</a:t>
          </a:r>
          <a:endParaRPr lang="ru-RU" sz="2700" kern="1200" dirty="0"/>
        </a:p>
      </dsp:txBody>
      <dsp:txXfrm>
        <a:off x="630416" y="907605"/>
        <a:ext cx="3035268" cy="899448"/>
      </dsp:txXfrm>
    </dsp:sp>
    <dsp:sp modelId="{6AE6CD1E-E830-4CC3-9CBE-08972DF52733}">
      <dsp:nvSpPr>
        <dsp:cNvPr id="0" name=""/>
        <dsp:cNvSpPr/>
      </dsp:nvSpPr>
      <dsp:spPr>
        <a:xfrm>
          <a:off x="1936340" y="2052614"/>
          <a:ext cx="423420" cy="423420"/>
        </a:xfrm>
        <a:prstGeom prst="mathPlus">
          <a:avLst/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992464" y="2214530"/>
        <a:ext cx="311172" cy="99588"/>
      </dsp:txXfrm>
    </dsp:sp>
    <dsp:sp modelId="{435A7B88-EA3E-4594-B734-2DC6BF6392A8}">
      <dsp:nvSpPr>
        <dsp:cNvPr id="0" name=""/>
        <dsp:cNvSpPr/>
      </dsp:nvSpPr>
      <dsp:spPr>
        <a:xfrm>
          <a:off x="61688" y="2535313"/>
          <a:ext cx="4172725" cy="127986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Информационные ресурсы</a:t>
          </a:r>
          <a:endParaRPr lang="ru-RU" sz="2600" kern="1200" dirty="0"/>
        </a:p>
      </dsp:txBody>
      <dsp:txXfrm>
        <a:off x="672769" y="2722745"/>
        <a:ext cx="2950563" cy="905003"/>
      </dsp:txXfrm>
    </dsp:sp>
    <dsp:sp modelId="{103E076C-1913-40E4-8DA3-3BDDBB4471FA}">
      <dsp:nvSpPr>
        <dsp:cNvPr id="0" name=""/>
        <dsp:cNvSpPr/>
      </dsp:nvSpPr>
      <dsp:spPr>
        <a:xfrm rot="21474214">
          <a:off x="3790745" y="2021764"/>
          <a:ext cx="738954" cy="293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790774" y="2082113"/>
        <a:ext cx="650848" cy="176213"/>
      </dsp:txXfrm>
    </dsp:sp>
    <dsp:sp modelId="{CDE92B1E-B355-4D50-BACC-79B5B9CC41A3}">
      <dsp:nvSpPr>
        <dsp:cNvPr id="0" name=""/>
        <dsp:cNvSpPr/>
      </dsp:nvSpPr>
      <dsp:spPr>
        <a:xfrm>
          <a:off x="4734122" y="566059"/>
          <a:ext cx="3870833" cy="30733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Информационная система деятельности предприятия , организации, учреждения</a:t>
          </a:r>
          <a:endParaRPr lang="ru-RU" sz="2700" kern="1200" dirty="0"/>
        </a:p>
      </dsp:txBody>
      <dsp:txXfrm>
        <a:off x="5300992" y="1016142"/>
        <a:ext cx="2737093" cy="2173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741C22-6915-406F-BF0C-D6A85EE3C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617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165B3FB-4E0E-4A45-8238-A3385F9AF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61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</p:grpSp>
      </p:grpSp>
      <p:sp>
        <p:nvSpPr>
          <p:cNvPr id="4614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14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5A724-E94E-49FA-A440-253EE73A7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64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A20A8-6D43-4EBB-94C5-BD4482EB0A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05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FEFA-EF8F-45FD-AC78-028FC50DBE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779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66FEC-3125-4B4F-8207-ACD6A35F5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970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3AE89-9201-4811-A3DF-25851FE89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794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E275-B23C-45E7-B799-C0BDCFBB5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9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DBA20-64AC-4496-A0F1-E694C81E6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19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3C5A-7691-49AF-B9A2-1FA0C9B55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4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EFFDC-A6AE-46CE-ADB3-3D44EE43A0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99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08D30-A18C-47EF-BC37-76123AECDB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1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41DE5-01DA-4427-A1A5-84A8B04E2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7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79FA5-63E1-41B3-B7F5-8AEF201D9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2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C12FF-60B9-4742-AF0F-0A427173F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6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CB5C5-174E-4C1F-96BC-9AC3C547D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7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506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507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08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09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10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</p:grpSp>
      </p:grpSp>
      <p:sp>
        <p:nvSpPr>
          <p:cNvPr id="4512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12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12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12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12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B7E8BA76-A8B2-4009-AA07-52A421C96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G:\&#1055;&#1088;&#1077;&#1079;&#1077;&#1085;&#1090;&#1072;&#1094;&#1080;&#1080;\&#1051;&#1077;&#1082;&#1094;&#1080;&#1103;%201%20&#1042;&#1074;&#1077;&#1076;&#1077;&#1085;&#1080;&#1077;\&#1051;&#1077;&#1082;&#1094;&#1080;&#1103;%201_new.ppt286.wav" TargetMode="Externa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6" Type="http://schemas.openxmlformats.org/officeDocument/2006/relationships/hyperlink" Target="http://www.yandex.ru/" TargetMode="External"/><Relationship Id="rId5" Type="http://schemas.openxmlformats.org/officeDocument/2006/relationships/hyperlink" Target="http://www.pbord.spb.ru/" TargetMode="External"/><Relationship Id="rId4" Type="http://schemas.openxmlformats.org/officeDocument/2006/relationships/hyperlink" Target="http://ru.wikipedia.org/wiki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404813"/>
            <a:ext cx="7772400" cy="17272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Бордовский Павел Георгиевич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2400" dirty="0" smtClean="0"/>
              <a:t>(кафедра биомеханики)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Лекция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724400"/>
            <a:ext cx="7200900" cy="9366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Лекция 1</a:t>
            </a:r>
          </a:p>
        </p:txBody>
      </p:sp>
      <p:pic>
        <p:nvPicPr>
          <p:cNvPr id="3077" name="~PP182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43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700338" y="5732463"/>
            <a:ext cx="3285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Отредактировано </a:t>
            </a:r>
            <a:r>
              <a:rPr lang="ru-RU" altLang="ru-RU" dirty="0" smtClean="0"/>
              <a:t>26.11.2017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955474"/>
              </p:ext>
            </p:extLst>
          </p:nvPr>
        </p:nvGraphicFramePr>
        <p:xfrm>
          <a:off x="684213" y="2276475"/>
          <a:ext cx="7993062" cy="1366838"/>
        </p:xfrm>
        <a:graphic>
          <a:graphicData uri="http://schemas.openxmlformats.org/drawingml/2006/table">
            <a:tbl>
              <a:tblPr/>
              <a:tblGrid>
                <a:gridCol w="7993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668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Информационные Технологии</a:t>
                      </a:r>
                    </a:p>
                    <a:p>
                      <a:pPr algn="ctr" fontAlgn="ctr"/>
                      <a:r>
                        <a:rPr lang="ru-RU" sz="4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 науке и образовании</a:t>
                      </a:r>
                      <a:endParaRPr lang="ru-RU" sz="4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13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  <p:bldLst>
      <p:bldP spid="2050" grpId="0" autoUpdateAnimBg="0"/>
      <p:bldP spid="2051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863" y="0"/>
            <a:ext cx="8229600" cy="436563"/>
          </a:xfrm>
        </p:spPr>
        <p:txBody>
          <a:bodyPr/>
          <a:lstStyle/>
          <a:p>
            <a:pPr>
              <a:defRPr/>
            </a:pPr>
            <a:r>
              <a:rPr lang="ru-RU" sz="3600" b="1" cap="small" dirty="0" smtClean="0"/>
              <a:t>Обработка информации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50" y="476250"/>
            <a:ext cx="8786813" cy="6196013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Источниками и носителями информации могут быть сигналы любой природы: речь, музыка, текст, показания приборов и т. д. Однако хранение, передача и переработка информации в ее естественном физическом виде большей частью неудобна, а иногда и просто невозможна. В таких случаях применяется кодирование.</a:t>
            </a:r>
          </a:p>
          <a:p>
            <a:pPr>
              <a:defRPr/>
            </a:pPr>
            <a:r>
              <a:rPr lang="ru-RU" sz="2800" b="1" i="1" dirty="0" smtClean="0"/>
              <a:t>Кодирование</a:t>
            </a:r>
            <a:r>
              <a:rPr lang="ru-RU" sz="2400" dirty="0" smtClean="0"/>
              <a:t> - это процесс установления взаимно однозначного соответствия элементов и слов одного алфавита элементам и словам другого алфавита. </a:t>
            </a:r>
          </a:p>
          <a:p>
            <a:pPr>
              <a:defRPr/>
            </a:pPr>
            <a:r>
              <a:rPr lang="ru-RU" sz="2800" b="1" i="1" dirty="0" smtClean="0"/>
              <a:t>Кодом</a:t>
            </a:r>
            <a:r>
              <a:rPr lang="ru-RU" sz="2400" dirty="0" smtClean="0"/>
              <a:t> называется правило, по которому сопоставляются различные алфавиты и слова.</a:t>
            </a:r>
          </a:p>
          <a:p>
            <a:pPr>
              <a:defRPr/>
            </a:pPr>
            <a:r>
              <a:rPr lang="ru-RU" sz="2800" b="1" i="1" dirty="0" smtClean="0"/>
              <a:t>Шифрование</a:t>
            </a:r>
            <a:r>
              <a:rPr lang="ru-RU" sz="2800" dirty="0" smtClean="0"/>
              <a:t> - </a:t>
            </a:r>
            <a:r>
              <a:rPr lang="ru-RU" sz="2400" dirty="0"/>
              <a:t>это процесс установления взаимно однозначного соответствия элементов и слов одного алфавита элементам и словам другого </a:t>
            </a:r>
            <a:r>
              <a:rPr lang="ru-RU" sz="2400" dirty="0" smtClean="0"/>
              <a:t>алфавита</a:t>
            </a:r>
            <a:r>
              <a:rPr lang="ru-RU" sz="2400" dirty="0"/>
              <a:t> </a:t>
            </a:r>
            <a:r>
              <a:rPr lang="ru-RU" sz="2400" dirty="0" smtClean="0"/>
              <a:t>с закрытым кодом (известным ограниченному кругу лиц)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AD4B4-F34B-49CA-82E1-781029057BA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3320" name="~PP398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4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0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53975" y="681038"/>
            <a:ext cx="9109075" cy="5700712"/>
          </a:xfrm>
        </p:spPr>
        <p:txBody>
          <a:bodyPr/>
          <a:lstStyle/>
          <a:p>
            <a:r>
              <a:rPr lang="ru-RU" altLang="ru-RU" smtClean="0">
                <a:effectLst/>
                <a:cs typeface="Times New Roman" pitchFamily="18" charset="0"/>
              </a:rPr>
              <a:t>СИСТЕМА (от греч. </a:t>
            </a:r>
            <a:r>
              <a:rPr lang="en-US" altLang="ru-RU" smtClean="0">
                <a:effectLst/>
                <a:cs typeface="Times New Roman" pitchFamily="18" charset="0"/>
              </a:rPr>
              <a:t>systema </a:t>
            </a:r>
            <a:r>
              <a:rPr lang="ru-RU" altLang="ru-RU" smtClean="0">
                <a:effectLst/>
                <a:cs typeface="Times New Roman" pitchFamily="18" charset="0"/>
              </a:rPr>
              <a:t>— целое, составленное из частей; соединение), множество элементов, находящихся в отношениях и связях друг с другом, образующих определенную целостность, единство. </a:t>
            </a:r>
          </a:p>
          <a:p>
            <a:r>
              <a:rPr lang="ru-RU" altLang="ru-RU" smtClean="0">
                <a:effectLst/>
                <a:cs typeface="Times New Roman" pitchFamily="18" charset="0"/>
              </a:rPr>
              <a:t>ИНФОРМАЦИОННАЯ СИСТЕМА - взаимосвязанная совокупность средств, методов и персонала, используемых для хранения, обработки и выдачи информации в интересах достижения поставленной цели.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4A775C-25CE-41FC-B031-F1CFEB71E49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8313" y="28575"/>
            <a:ext cx="8229600" cy="59213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Информационная система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63" y="765175"/>
            <a:ext cx="9109075" cy="511175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effectLst/>
                <a:cs typeface="Times New Roman" pitchFamily="18" charset="0"/>
              </a:rPr>
              <a:t>ИНФОРМАЦИОННАЯ СИСТЕМА - </a:t>
            </a:r>
            <a:r>
              <a:rPr lang="ru-RU" dirty="0" smtClean="0">
                <a:solidFill>
                  <a:srgbClr val="FF0000"/>
                </a:solidFill>
                <a:effectLst/>
                <a:cs typeface="Times New Roman" pitchFamily="18" charset="0"/>
              </a:rPr>
              <a:t>взаимосвязанная совокупность данных (ресурсов), средств</a:t>
            </a:r>
            <a:r>
              <a:rPr lang="ru-RU" dirty="0">
                <a:solidFill>
                  <a:srgbClr val="FF0000"/>
                </a:solidFill>
                <a:effectLst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effectLst/>
                <a:cs typeface="Times New Roman" pitchFamily="18" charset="0"/>
              </a:rPr>
              <a:t>и методов, используемых для обработки и выдачи информации в интересах достижения поставленной цели. (коррекция автора)</a:t>
            </a:r>
          </a:p>
          <a:p>
            <a:pPr>
              <a:defRPr/>
            </a:pPr>
            <a:r>
              <a:rPr lang="ru-RU" dirty="0" smtClean="0">
                <a:effectLst/>
                <a:cs typeface="Times New Roman" pitchFamily="18" charset="0"/>
              </a:rPr>
              <a:t>ЦЕЛЬ ИНФОРМАЦИОННОЙ СИСТЕМЫ – </a:t>
            </a:r>
            <a:r>
              <a:rPr lang="ru-RU" dirty="0" smtClean="0">
                <a:solidFill>
                  <a:srgbClr val="FF0000"/>
                </a:solidFill>
                <a:effectLst/>
                <a:cs typeface="Times New Roman" pitchFamily="18" charset="0"/>
              </a:rPr>
              <a:t>предоставление информации для </a:t>
            </a:r>
            <a:r>
              <a:rPr lang="ru-RU" dirty="0" smtClean="0">
                <a:effectLst/>
                <a:cs typeface="Times New Roman" pitchFamily="18" charset="0"/>
              </a:rPr>
              <a:t>решения текущих задач стратегического и тактического планирования.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8A0E6-651B-4302-88B4-B4631532050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8313" y="28575"/>
            <a:ext cx="8229600" cy="59213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Информационная система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ru-RU" sz="32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Автоматизированные информационные системы для информационной технологии</a:t>
            </a:r>
            <a:endParaRPr lang="ru-RU" b="1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412875"/>
            <a:ext cx="8640762" cy="4525963"/>
          </a:xfrm>
        </p:spPr>
        <p:txBody>
          <a:bodyPr/>
          <a:lstStyle/>
          <a:p>
            <a:pPr>
              <a:buClr>
                <a:srgbClr val="666633"/>
              </a:buClr>
              <a:defRPr/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— это основная среда, составляющими элементами которой являются средства и способы для преобразования данных. Информационная технология представляет собой процесс, состоящий из четко регламентированных правил выполнения операций над информацией, циркулирующей в ИС, и зависит от многих факторов, которые систематизируются по следующим классификационным признакам</a:t>
            </a:r>
            <a:endParaRPr lang="ru-RU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4843F-62F0-46BC-B93B-969719AA9BB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2D24C-9703-4FA5-BE99-B5BB1C4D65F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22532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461375" cy="613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ИНФОРМАЦИОННЫЕ РЕСУРСЫ</a:t>
            </a:r>
            <a:endParaRPr lang="ru-RU" sz="3600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2304256"/>
          </a:xfrm>
        </p:spPr>
        <p:txBody>
          <a:bodyPr/>
          <a:lstStyle/>
          <a:p>
            <a:pPr indent="457200" algn="just">
              <a:lnSpc>
                <a:spcPct val="15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Информационные технологии выступают инструментарием в управлении и формировании информационных ресурсов организации в рамках её информационной системы (рис. 2).</a:t>
            </a:r>
          </a:p>
          <a:p>
            <a:pPr indent="457200"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127F92-0166-4791-9AE3-D7A90214ADD4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40599745"/>
              </p:ext>
            </p:extLst>
          </p:nvPr>
        </p:nvGraphicFramePr>
        <p:xfrm>
          <a:off x="269522" y="2636912"/>
          <a:ext cx="860495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ru-RU" sz="3600" b="1" smtClean="0">
                <a:solidFill>
                  <a:srgbClr val="B39257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ИНФОРМАЦИОННЫЕ РЕСУРСЫ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marL="0" indent="457200" algn="just">
              <a:spcBef>
                <a:spcPct val="0"/>
              </a:spcBef>
              <a:defRPr/>
            </a:pP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ИНФОРМАЦИОННЫЕ РЕСУРСЫ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- сочетание знаний и информации.</a:t>
            </a:r>
          </a:p>
          <a:p>
            <a:pPr marL="0" indent="457200" algn="just">
              <a:spcBef>
                <a:spcPct val="0"/>
              </a:spcBef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Существуют две формы информационного ресурса как отчуждаемы знаний, становящихся сообщениями: пассивная и активная.</a:t>
            </a:r>
          </a:p>
          <a:p>
            <a:pPr marL="0" indent="457200">
              <a:spcBef>
                <a:spcPct val="0"/>
              </a:spcBef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i="1" dirty="0" smtClean="0">
                <a:effectLst/>
                <a:latin typeface="Times New Roman" pitchFamily="18" charset="0"/>
                <a:cs typeface="Times New Roman" pitchFamily="18" charset="0"/>
              </a:rPr>
              <a:t>пассивной форме ИР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относятся книги, журнальные статьи, патенты базы данных. К ним могут также относиться и знания, привязанные конкретным предметным областям, если они не комплексные, т.е. недостаточны для целенаправленного применения.</a:t>
            </a:r>
          </a:p>
          <a:p>
            <a:pPr marL="0" indent="457200" algn="just">
              <a:spcBef>
                <a:spcPct val="0"/>
              </a:spcBef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i="1" dirty="0" smtClean="0">
                <a:effectLst/>
                <a:latin typeface="Times New Roman" pitchFamily="18" charset="0"/>
                <a:cs typeface="Times New Roman" pitchFamily="18" charset="0"/>
              </a:rPr>
              <a:t>активной форме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Р относятся модель, алгоритм, проект, программа и база знания. Эти формы можно трактовать в целом как стадии созревания ИР, степени доведения его до готовности и возможности превратиться в «силу».</a:t>
            </a:r>
          </a:p>
          <a:p>
            <a:pPr marL="0" indent="457200"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0764-0952-4E6B-8C5E-D165040361F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34132"/>
            <a:ext cx="8229600" cy="703262"/>
          </a:xfrm>
        </p:spPr>
        <p:txBody>
          <a:bodyPr/>
          <a:lstStyle/>
          <a:p>
            <a:r>
              <a:rPr lang="ru-RU" alt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Общая ТЕХНОЛОГИЯ процессов сбора, передачи, обработки и хранения информации В СИСТЕМАХ</a:t>
            </a:r>
            <a:endParaRPr lang="ru-RU" altLang="ru-RU" sz="2400" b="1" dirty="0" smtClean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5414"/>
            <a:ext cx="8229600" cy="5625914"/>
          </a:xfrm>
        </p:spPr>
        <p:txBody>
          <a:bodyPr/>
          <a:lstStyle/>
          <a:p>
            <a:pPr marL="0" algn="just">
              <a:spcBef>
                <a:spcPct val="0"/>
              </a:spcBef>
              <a:buFont typeface="Times New Roman" pitchFamily="18" charset="0"/>
              <a:buAutoNum type="arabicPeriod"/>
              <a:tabLst>
                <a:tab pos="463550" algn="l"/>
              </a:tabLst>
              <a:defRPr/>
            </a:pP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Процесс сбора информации. 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На этом этапе происходит восприятие информации, в процесс которого сведения, поступающие в систему из внешнего мира, преобразуются в форму, пригодную для дальнейшего использования. Благодаря восприятию информации обеспечивается связь системы с внешней средой. Сбор информации — это процесс получения информации из внешнего мира и приведение ее к виду, стандартному для данной информационной системы.</a:t>
            </a:r>
          </a:p>
          <a:p>
            <a:pPr marL="0" algn="just">
              <a:spcBef>
                <a:spcPct val="0"/>
              </a:spcBef>
              <a:buFont typeface="Times New Roman" pitchFamily="18" charset="0"/>
              <a:buAutoNum type="arabicPeriod"/>
              <a:tabLst>
                <a:tab pos="463550" algn="l"/>
              </a:tabLst>
              <a:defRPr/>
            </a:pP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Процесс передачи информации. 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Осуществляется различными способами: с помощью курьера, пересылка по почте, доставка транспортом, дистанционная передача по каналам связи.</a:t>
            </a:r>
          </a:p>
          <a:p>
            <a:pPr marL="0">
              <a:spcBef>
                <a:spcPct val="0"/>
              </a:spcBef>
              <a:buFont typeface="Times New Roman" pitchFamily="18" charset="0"/>
              <a:buAutoNum type="arabicPeriod" startAt="3"/>
              <a:tabLst>
                <a:tab pos="463550" algn="l"/>
              </a:tabLst>
              <a:defRPr/>
            </a:pP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Процесс обработки информации. 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В зависимости от поставленных за дач, система анализирует полученную информацию и принимает решение по ее дальнейшему использованию.</a:t>
            </a:r>
          </a:p>
          <a:p>
            <a:pPr marL="0">
              <a:spcBef>
                <a:spcPct val="0"/>
              </a:spcBef>
              <a:buFont typeface="Times New Roman" pitchFamily="18" charset="0"/>
              <a:buAutoNum type="arabicPeriod" startAt="3"/>
              <a:tabLst>
                <a:tab pos="463550" algn="l"/>
              </a:tabLst>
              <a:defRPr/>
            </a:pPr>
            <a:r>
              <a:rPr lang="ru-RU" sz="2000" i="1" dirty="0" smtClean="0">
                <a:effectLst/>
                <a:latin typeface="Times New Roman" pitchFamily="18" charset="0"/>
                <a:cs typeface="Times New Roman" pitchFamily="18" charset="0"/>
              </a:rPr>
              <a:t>Процесс хранения информации. 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В процессе получения, чтобы сократить время на поиск и обработку информации, возникает необходимость сохранении полученных результатов с целью дальнейшего использование Хранение информации осуществляется на технических носителях в вид информационных массивов.</a:t>
            </a:r>
          </a:p>
          <a:p>
            <a:pPr marL="0">
              <a:tabLst>
                <a:tab pos="463550" algn="l"/>
              </a:tabLst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2318B-DFF3-4B8F-8AE0-E79B386EECB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effectLst/>
                <a:cs typeface="Times New Roman" pitchFamily="18" charset="0"/>
              </a:rPr>
              <a:t>Принципиальная модель получения и обработки информации.</a:t>
            </a:r>
            <a:endParaRPr lang="ru-RU" sz="2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AC02F-9A28-4A7D-9EC9-E6EC5C28221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26628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879874"/>
            <a:ext cx="8569647" cy="5836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4755D-0F12-4D28-97AA-4781CD4FE560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Предмет информационных технологий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аппаратное обеспечение (АО) средств вычислительное техники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программное обеспечение (ПО) средств вычислительной техники</a:t>
            </a:r>
          </a:p>
        </p:txBody>
      </p:sp>
      <p:pic>
        <p:nvPicPr>
          <p:cNvPr id="15368" name="~PP1106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57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7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8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8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</p:childTnLst>
        </p:cTn>
      </p:par>
    </p:tnLst>
    <p:bldLst>
      <p:bldP spid="8194" grpId="0"/>
      <p:bldP spid="819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AECE1-2125-41D2-8CC1-99BC709D3E0F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План лекции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530" y="1186954"/>
            <a:ext cx="8363272" cy="4997152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Основные понятия предмета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Основы процесса получения и обработки информации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/>
              <a:t>Этапы развития ИТ (информационных технологий)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Измерение информации и данных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Информационные технологии в науке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Информационные технологии в образовании</a:t>
            </a:r>
          </a:p>
          <a:p>
            <a:pPr marL="609600" indent="-609600" eaLnBrk="1" hangingPunct="1">
              <a:buFontTx/>
              <a:buAutoNum type="arabicPeriod"/>
              <a:defRPr/>
            </a:pPr>
            <a:endParaRPr lang="ru-RU" dirty="0"/>
          </a:p>
          <a:p>
            <a:pPr marL="609600" indent="-609600" eaLnBrk="1" hangingPunct="1">
              <a:buFontTx/>
              <a:buNone/>
              <a:defRPr/>
            </a:pPr>
            <a:endParaRPr lang="ru-RU" dirty="0" smtClean="0"/>
          </a:p>
        </p:txBody>
      </p:sp>
      <p:sp>
        <p:nvSpPr>
          <p:cNvPr id="4101" name="Пятно 2 5"/>
          <p:cNvSpPr>
            <a:spLocks noChangeArrowheads="1"/>
          </p:cNvSpPr>
          <p:nvPr/>
        </p:nvSpPr>
        <p:spPr bwMode="auto">
          <a:xfrm>
            <a:off x="7143750" y="5429250"/>
            <a:ext cx="914400" cy="914400"/>
          </a:xfrm>
          <a:prstGeom prst="irregularSeal2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105" name="~PP990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99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8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76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4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5"/>
                </p:tgtEl>
              </p:cMediaNode>
            </p:audio>
          </p:childTnLst>
        </p:cTn>
      </p:par>
    </p:tnLst>
    <p:bldLst>
      <p:bldP spid="3074" grpId="0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dirty="0" smtClean="0"/>
              <a:t>Этапы развития ИТ (информационных технологий)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795320" cy="4525963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Существует несколько точек зрения на развитие информационных </a:t>
            </a:r>
            <a:r>
              <a:rPr lang="ru-RU" dirty="0" smtClean="0"/>
              <a:t>технологий. </a:t>
            </a:r>
            <a:r>
              <a:rPr lang="ru-RU" dirty="0" smtClean="0"/>
              <a:t>Общим для всех изложенных ниже подходов является то, что с появлением ПК (персональных компьютеров) начался новый этап развития ИТ.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Так же появление интернет и телекоммуникаций так же стало новым этапом в развитии ИТ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587CA-8C42-4661-8B9C-2266F9CB72E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/>
              <a:t>По преимуществам, которое приносит компьютерная технология: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5538"/>
            <a:ext cx="9109075" cy="5616575"/>
          </a:xfrm>
        </p:spPr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ru-RU" sz="2400" dirty="0" smtClean="0">
                <a:effectLst/>
              </a:rPr>
              <a:t>1-й этап (с начала 60-х гг.)-обеспечение эффективной обработкой информации при выполнении рутинных операций с ориентацией на централизованное коллективное использование ресурсов вычислительных центров. Основным критерием оценки эффективности создаваемых ИС была разница между затраченными на разработку и сэкономленными в результате внедрения средствами. Основной проблемой на этом этапе была психологическая — плохое взаимодействие пользователей, для которых создавались ИТ, и разработчиков из-за различия их взглядов и понимания решаемых проблем. Как следствие этой проблемы, создавались системы, которые пользователи плохо воспринимали и, несмотря на их достаточно большие возможности, не использовали в полной мере.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729AA-AD3F-4A08-939B-8985F062B2C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rgbClr val="B39257"/>
                </a:solidFill>
              </a:rPr>
              <a:t>По преимуществам, которое приносит компьютерная технология: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513"/>
            <a:ext cx="9144000" cy="5073650"/>
          </a:xfrm>
        </p:spPr>
        <p:txBody>
          <a:bodyPr/>
          <a:lstStyle/>
          <a:p>
            <a:pPr lvl="1">
              <a:buClr>
                <a:srgbClr val="B39257"/>
              </a:buClr>
              <a:buFont typeface="Arial"/>
              <a:buChar char="•"/>
              <a:defRPr/>
            </a:pPr>
            <a:r>
              <a:rPr lang="ru-RU" sz="2300" dirty="0">
                <a:solidFill>
                  <a:srgbClr val="000000"/>
                </a:solidFill>
                <a:effectLst/>
              </a:rPr>
              <a:t>2-й этап (с середины 70-х гг.) связан с появлением персональных компьютеров. Изменился подход к созданию ИС — ориентация смещается в сторону индивидуального пользователя для поддержки принимаемых им решений. Пользователь заинтересован в проводимой разработке, налаживается контакт с разработчиком, возникает взаимопонимание обеих групп специалистов. На этом этапе используется как централизованная обработка данных, характерная для первого этапа, так и децентрализованная, базирующаяся на решении локальных задач и работе с локальными базами данных на рабочем месте пользователя. </a:t>
            </a:r>
          </a:p>
          <a:p>
            <a:pPr lvl="1">
              <a:buClr>
                <a:srgbClr val="B39257"/>
              </a:buClr>
              <a:buFont typeface="Arial"/>
              <a:buChar char="•"/>
              <a:defRPr/>
            </a:pPr>
            <a:r>
              <a:rPr lang="ru-RU" sz="2300" dirty="0">
                <a:solidFill>
                  <a:srgbClr val="000000"/>
                </a:solidFill>
                <a:effectLst/>
              </a:rPr>
              <a:t>3-й этап (с начала 90-х гг.) связан с понятием анализа стратегических преимуществ в бизнесе и основан на достижениях телекоммуникационной технологии распределенной обработки информации. </a:t>
            </a:r>
          </a:p>
          <a:p>
            <a:pPr>
              <a:defRPr/>
            </a:pPr>
            <a:endParaRPr lang="ru-RU" sz="2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B90A9-FEA6-46BC-BDE0-43AEC027696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Российская специфика развития ИТ</a:t>
            </a:r>
            <a:endParaRPr lang="ru-RU" sz="3600" dirty="0"/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>
          <a:xfrm>
            <a:off x="107504" y="1052513"/>
            <a:ext cx="8928991" cy="4525962"/>
          </a:xfrm>
        </p:spPr>
        <p:txBody>
          <a:bodyPr/>
          <a:lstStyle/>
          <a:p>
            <a:r>
              <a:rPr lang="ru-RU" altLang="ru-RU" dirty="0" smtClean="0">
                <a:effectLst/>
              </a:rPr>
              <a:t>Связана прежде всего с отставанием в создании и распространении персональных компьютеров и программного обеспечения для пользователей примерно на 20 лет.</a:t>
            </a:r>
          </a:p>
          <a:p>
            <a:r>
              <a:rPr lang="ru-RU" altLang="ru-RU" dirty="0" smtClean="0">
                <a:effectLst/>
              </a:rPr>
              <a:t>Однако в 90-х годах с появлением на рынке иностранных компьютеров и ПО отставание стало стремительно сокращаться и в настоящий момент, благодаря развитию интернет практически отсутствует.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28F0F-5739-473F-B17B-2DCB481F2F2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3A87F-FE49-47B4-B16D-C241F40ED583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938"/>
            <a:ext cx="8229600" cy="218916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ru-RU" sz="6000" dirty="0">
                <a:effectLst/>
              </a:rPr>
              <a:t>4</a:t>
            </a:r>
            <a:r>
              <a:rPr lang="ru-RU" altLang="ru-RU" sz="6000" dirty="0" smtClean="0">
                <a:effectLst/>
              </a:rPr>
              <a:t>. Меры информации и данных</a:t>
            </a:r>
          </a:p>
        </p:txBody>
      </p:sp>
      <p:pic>
        <p:nvPicPr>
          <p:cNvPr id="49159" name="~PP3135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81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9"/>
                </p:tgtEl>
              </p:cMediaNode>
            </p:audio>
          </p:childTnLst>
        </p:cTn>
      </p:par>
    </p:tnLst>
    <p:bldLst>
      <p:bldP spid="7270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25C24-0AE9-4B9C-99F7-E491AD84F2C6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229600" cy="1512887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smtClean="0"/>
              <a:t>Меры информации и данных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90863"/>
            <a:ext cx="8229600" cy="1397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Объем данных</a:t>
            </a:r>
          </a:p>
          <a:p>
            <a:pPr eaLnBrk="1" hangingPunct="1">
              <a:defRPr/>
            </a:pPr>
            <a:r>
              <a:rPr lang="ru-RU" sz="4000" smtClean="0"/>
              <a:t>Количество информации</a:t>
            </a:r>
          </a:p>
        </p:txBody>
      </p:sp>
      <p:pic>
        <p:nvPicPr>
          <p:cNvPr id="50184" name="~PP3135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8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36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4"/>
                </p:tgtEl>
              </p:cMediaNode>
            </p:audio>
          </p:childTnLst>
        </p:cTn>
      </p:par>
    </p:tnLst>
    <p:bldLst>
      <p:bldP spid="30722" grpId="0"/>
      <p:bldP spid="3072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C57FF-884B-4A7D-8E47-7A6ECEAF66BC}" type="slidenum">
              <a:rPr lang="ru-RU"/>
              <a:pPr>
                <a:defRPr/>
              </a:pPr>
              <a:t>26</a:t>
            </a:fld>
            <a:endParaRPr lang="ru-RU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Объем данных</a:t>
            </a:r>
            <a:br>
              <a:rPr lang="ru-RU" dirty="0" smtClean="0"/>
            </a:br>
            <a:r>
              <a:rPr lang="ru-RU" sz="2800" dirty="0" smtClean="0"/>
              <a:t>в вычислительной технике</a:t>
            </a:r>
            <a:endParaRPr lang="ru-RU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Объем данных в сообщении измеряется количеством символов (разрядов). </a:t>
            </a:r>
          </a:p>
          <a:p>
            <a:pPr eaLnBrk="1" hangingPunct="1">
              <a:defRPr/>
            </a:pPr>
            <a:r>
              <a:rPr lang="ru-RU" smtClean="0"/>
              <a:t>В двоичной системе счисления единица измерения – бит. Эта единица предложена </a:t>
            </a:r>
            <a:r>
              <a:rPr lang="ru-RU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Клодом Шэнноном</a:t>
            </a:r>
            <a:r>
              <a:rPr lang="ru-RU" smtClean="0"/>
              <a:t>.</a:t>
            </a:r>
            <a:endParaRPr lang="en-US" smtClean="0"/>
          </a:p>
          <a:p>
            <a:pPr eaLnBrk="1" hangingPunct="1">
              <a:defRPr/>
            </a:pPr>
            <a:r>
              <a:rPr lang="en-US" smtClean="0"/>
              <a:t>bit (binary digit) – </a:t>
            </a:r>
            <a:r>
              <a:rPr lang="ru-RU" smtClean="0"/>
              <a:t>двоичная цифра.</a:t>
            </a:r>
          </a:p>
        </p:txBody>
      </p:sp>
      <p:pic>
        <p:nvPicPr>
          <p:cNvPr id="51208" name="~PP3137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0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36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6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6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8"/>
                </p:tgtEl>
              </p:cMediaNode>
            </p:audio>
          </p:childTnLst>
        </p:cTn>
      </p:par>
    </p:tnLst>
    <p:bldLst>
      <p:bldP spid="32770" grpId="0"/>
      <p:bldP spid="3277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19897-22E1-408D-AC62-76C21C881BF6}" type="slidenum">
              <a:rPr lang="ru-RU"/>
              <a:pPr>
                <a:defRPr/>
              </a:pPr>
              <a:t>27</a:t>
            </a:fld>
            <a:endParaRPr lang="ru-RU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Единицы объема данных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 байт = 8 бит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 Кбайт = 1024 байт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1Мбайт = 1024 Кбайт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1Гбайт = 1024 Мбайт</a:t>
            </a:r>
          </a:p>
        </p:txBody>
      </p:sp>
      <p:pic>
        <p:nvPicPr>
          <p:cNvPr id="53256" name="~PP2137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7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6"/>
                </p:tgtEl>
              </p:cMediaNode>
            </p:audio>
          </p:childTnLst>
        </p:cTn>
      </p:par>
    </p:tnLst>
    <p:bldLst>
      <p:bldP spid="38914" grpId="0"/>
      <p:bldP spid="3891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A6B62-F445-49DA-A49B-56BF6D19AB48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Количество информации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Для измерения смыслового содержания информации (количества информации) наибольшее распространение получила тезаурусная мера.</a:t>
            </a:r>
          </a:p>
          <a:p>
            <a:pPr eaLnBrk="1" hangingPunct="1">
              <a:defRPr/>
            </a:pPr>
            <a:r>
              <a:rPr lang="ru-RU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Тезаурус</a:t>
            </a:r>
            <a:r>
              <a:rPr lang="ru-RU" smtClean="0"/>
              <a:t> – совокупность сведений, которыми располагает пользователь или система.</a:t>
            </a:r>
          </a:p>
        </p:txBody>
      </p:sp>
      <p:pic>
        <p:nvPicPr>
          <p:cNvPr id="54280" name="~PP4137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06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9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4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0"/>
                </p:tgtEl>
              </p:cMediaNode>
            </p:audio>
          </p:childTnLst>
        </p:cTn>
      </p:par>
    </p:tnLst>
    <p:bldLst>
      <p:bldP spid="39938" grpId="0"/>
      <p:bldP spid="3993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FDE6D-A734-4F2A-A26B-18AE0286A580}" type="slidenum">
              <a:rPr lang="ru-RU"/>
              <a:pPr>
                <a:defRPr/>
              </a:pPr>
              <a:t>29</a:t>
            </a:fld>
            <a:endParaRPr lang="ru-RU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40762" cy="13017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/>
              <a:t>Зависимость количества семантической информации, воспринимаемой потребителем, от его тезауруса.</a:t>
            </a:r>
          </a:p>
        </p:txBody>
      </p:sp>
      <p:pic>
        <p:nvPicPr>
          <p:cNvPr id="77828" name="Picture 4" descr="График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628775"/>
            <a:ext cx="7920038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7" name="~PP2139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9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1"/>
          <p:cNvSpPr txBox="1">
            <a:spLocks noChangeArrowheads="1"/>
          </p:cNvSpPr>
          <p:nvPr/>
        </p:nvSpPr>
        <p:spPr bwMode="auto">
          <a:xfrm rot="-5400000">
            <a:off x="-996950" y="3681413"/>
            <a:ext cx="286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Количество информации</a:t>
            </a:r>
          </a:p>
        </p:txBody>
      </p:sp>
      <p:sp>
        <p:nvSpPr>
          <p:cNvPr id="69639" name="TextBox 2"/>
          <p:cNvSpPr txBox="1">
            <a:spLocks noChangeArrowheads="1"/>
          </p:cNvSpPr>
          <p:nvPr/>
        </p:nvSpPr>
        <p:spPr bwMode="auto">
          <a:xfrm>
            <a:off x="2916238" y="6269038"/>
            <a:ext cx="211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/>
              <a:t>Тезаурус системы</a:t>
            </a:r>
          </a:p>
        </p:txBody>
      </p:sp>
    </p:spTree>
  </p:cSld>
  <p:clrMapOvr>
    <a:masterClrMapping/>
  </p:clrMapOvr>
  <p:transition advTm="109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2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507"/>
                </p:tgtEl>
              </p:cMediaNode>
            </p:audio>
          </p:childTnLst>
        </p:cTn>
      </p:par>
    </p:tnLst>
    <p:bldLst>
      <p:bldP spid="778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A02B5-F20E-49DE-96D8-5CBD365C1EB4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Рекомендуемая литература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416409"/>
            <a:ext cx="8501063" cy="29813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dirty="0" smtClean="0"/>
              <a:t>	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Основная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b="1" dirty="0" smtClean="0"/>
              <a:t>А.И. Бердичевский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Информационные технологии управления. Учебно-методическое пособие. ­­­‒ СПб филиал ГУ-ВШЭ, 2005. – 84с.</a:t>
            </a:r>
          </a:p>
          <a:p>
            <a:pPr marL="0" indent="0" eaLnBrk="1" hangingPunct="1">
              <a:buNone/>
              <a:defRPr/>
            </a:pPr>
            <a:r>
              <a:rPr lang="ru-RU" sz="2800" b="1" dirty="0"/>
              <a:t>Воронов, И.А. </a:t>
            </a:r>
            <a:r>
              <a:rPr lang="ru-RU" sz="2800" dirty="0"/>
              <a:t>Информационные технологии в физической культуре </a:t>
            </a:r>
            <a:r>
              <a:rPr lang="ru-RU" sz="2800" dirty="0" smtClean="0"/>
              <a:t>и спорте</a:t>
            </a:r>
            <a:r>
              <a:rPr lang="ru-RU" sz="2800" dirty="0"/>
              <a:t>: </a:t>
            </a:r>
            <a:r>
              <a:rPr lang="ru-RU" sz="2800" dirty="0" smtClean="0"/>
              <a:t>учебник </a:t>
            </a:r>
            <a:r>
              <a:rPr lang="ru-RU" sz="2800" dirty="0"/>
              <a:t>/ И.А. Воронов; СПб ГУФК им. П.Ф. </a:t>
            </a:r>
            <a:r>
              <a:rPr lang="ru-RU" sz="2800" dirty="0" smtClean="0"/>
              <a:t>Лесгафта</a:t>
            </a:r>
            <a:r>
              <a:rPr lang="ru-RU" sz="2800" dirty="0"/>
              <a:t>. -СПб.: изд-во СПб ГУФК им. П.Ф. Лесгафта, 2005 - 80с., ил. </a:t>
            </a:r>
            <a:endParaRPr lang="ru-RU" sz="2800" dirty="0" smtClean="0"/>
          </a:p>
        </p:txBody>
      </p:sp>
      <p:pic>
        <p:nvPicPr>
          <p:cNvPr id="5129" name="~PP390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05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2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9"/>
                </p:tgtEl>
              </p:cMediaNode>
            </p:audio>
          </p:childTnLst>
        </p:cTn>
      </p:par>
    </p:tnLst>
    <p:bldLst>
      <p:bldP spid="4098" grpId="0"/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08"/>
            <a:ext cx="8229600" cy="1422995"/>
          </a:xfrm>
        </p:spPr>
        <p:txBody>
          <a:bodyPr/>
          <a:lstStyle/>
          <a:p>
            <a:r>
              <a:rPr lang="en-US" dirty="0" smtClean="0"/>
              <a:t>5. </a:t>
            </a:r>
            <a:r>
              <a:rPr lang="ru-RU" dirty="0" smtClean="0"/>
              <a:t>Информационные технологии в науке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466" y="1340768"/>
            <a:ext cx="8507288" cy="5380707"/>
          </a:xfrm>
        </p:spPr>
        <p:txBody>
          <a:bodyPr/>
          <a:lstStyle/>
          <a:p>
            <a:r>
              <a:rPr lang="ru-RU" dirty="0" smtClean="0"/>
              <a:t>Основное направление ИТ в науке – это: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фиксация,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сбор, </a:t>
            </a:r>
          </a:p>
          <a:p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 smtClean="0">
                <a:solidFill>
                  <a:srgbClr val="FF0000"/>
                </a:solidFill>
              </a:rPr>
              <a:t>бработка,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представление данных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получаемых в процессе научных исследований.</a:t>
            </a:r>
          </a:p>
          <a:p>
            <a:r>
              <a:rPr lang="ru-RU" dirty="0"/>
              <a:t>Каждый из указанных выше процессов имеет свою специфику использования ИТ.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DBA20-64AC-4496-A0F1-E694C81E62EB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541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3428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84576"/>
          </a:xfrm>
        </p:spPr>
        <p:txBody>
          <a:bodyPr/>
          <a:lstStyle/>
          <a:p>
            <a:r>
              <a:rPr lang="ru-RU" dirty="0" smtClean="0"/>
              <a:t>Условно можно выделить уже готовые аппаратно-программные комплексы для проведения научных исследований.</a:t>
            </a:r>
          </a:p>
          <a:p>
            <a:r>
              <a:rPr lang="ru-RU" dirty="0" smtClean="0"/>
              <a:t>И уникальные индивидуально создаваемые методики исследования с применением информационных технологий</a:t>
            </a:r>
          </a:p>
          <a:p>
            <a:r>
              <a:rPr lang="ru-RU" dirty="0" smtClean="0"/>
              <a:t>Можно так же выделить группу универсальных программных средств для научной деятельности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DBA20-64AC-4496-A0F1-E694C81E62EB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778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dirty="0" smtClean="0"/>
              <a:t>К группе </a:t>
            </a:r>
            <a:r>
              <a:rPr lang="ru-RU" dirty="0"/>
              <a:t>универсальных программных средств для научной </a:t>
            </a:r>
            <a:r>
              <a:rPr lang="ru-RU" dirty="0" smtClean="0"/>
              <a:t>деятельности можно отнести:</a:t>
            </a:r>
          </a:p>
          <a:p>
            <a:r>
              <a:rPr lang="ru-RU" dirty="0" smtClean="0"/>
              <a:t>Статистические программы.</a:t>
            </a:r>
          </a:p>
          <a:p>
            <a:r>
              <a:rPr lang="ru-RU" dirty="0" smtClean="0"/>
              <a:t>Математические программы.</a:t>
            </a:r>
          </a:p>
          <a:p>
            <a:r>
              <a:rPr lang="ru-RU" dirty="0" smtClean="0"/>
              <a:t>СУБД (систему управления базами данных)</a:t>
            </a:r>
          </a:p>
          <a:p>
            <a:r>
              <a:rPr lang="ru-RU" dirty="0" smtClean="0"/>
              <a:t>Табличные процессоры </a:t>
            </a:r>
            <a:r>
              <a:rPr lang="en-US" dirty="0" smtClean="0"/>
              <a:t>(Microsoft Excel)</a:t>
            </a:r>
          </a:p>
          <a:p>
            <a:r>
              <a:rPr lang="ru-RU" dirty="0" smtClean="0"/>
              <a:t>Программы фиксации и обработки информации и прочее.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DBA20-64AC-4496-A0F1-E694C81E62EB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84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dirty="0" smtClean="0"/>
              <a:t>6. </a:t>
            </a:r>
            <a:r>
              <a:rPr lang="ru-RU" dirty="0" smtClean="0"/>
              <a:t>Информационные технологии в образовании.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58118"/>
            <a:ext cx="8229600" cy="5439234"/>
          </a:xfrm>
        </p:spPr>
        <p:txBody>
          <a:bodyPr/>
          <a:lstStyle/>
          <a:p>
            <a:r>
              <a:rPr lang="ru-RU" dirty="0" smtClean="0"/>
              <a:t>Процесс образования представляет прежде всего программы представления информации:</a:t>
            </a:r>
          </a:p>
          <a:p>
            <a:r>
              <a:rPr lang="ru-RU" dirty="0" smtClean="0"/>
              <a:t>Текстовые редакторы</a:t>
            </a:r>
          </a:p>
          <a:p>
            <a:r>
              <a:rPr lang="ru-RU" dirty="0" smtClean="0"/>
              <a:t>Программы презентаций</a:t>
            </a:r>
          </a:p>
          <a:p>
            <a:r>
              <a:rPr lang="ru-RU" dirty="0" smtClean="0"/>
              <a:t>Программы обработки видео</a:t>
            </a:r>
          </a:p>
          <a:p>
            <a:r>
              <a:rPr lang="ru-RU" dirty="0" smtClean="0"/>
              <a:t>Программы обработки аудио</a:t>
            </a:r>
          </a:p>
          <a:p>
            <a:r>
              <a:rPr lang="ru-RU" dirty="0" smtClean="0"/>
              <a:t>Программы автоматизации учебного процесса (электронные учебники, гипертекстовые документы и прочее)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DBA20-64AC-4496-A0F1-E694C81E62E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967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Программы тестирования и оценки знаний</a:t>
            </a:r>
          </a:p>
          <a:p>
            <a:r>
              <a:rPr lang="ru-RU" dirty="0" smtClean="0"/>
              <a:t>Программы автоматизированного дистанционного обучения</a:t>
            </a:r>
          </a:p>
          <a:p>
            <a:r>
              <a:rPr lang="ru-RU" dirty="0" smtClean="0"/>
              <a:t>Программы ведения учёта успеваемости и учебного процесса (Электронный деканат, электронный дневник и прочее)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DBA20-64AC-4496-A0F1-E694C81E62E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32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988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621" y="620688"/>
            <a:ext cx="8229600" cy="4525963"/>
          </a:xfrm>
        </p:spPr>
        <p:txBody>
          <a:bodyPr/>
          <a:lstStyle/>
          <a:p>
            <a:r>
              <a:rPr lang="ru-RU" dirty="0" smtClean="0"/>
              <a:t>Все группы программ для образования так же можно поделить на 2 категории.</a:t>
            </a:r>
          </a:p>
          <a:p>
            <a:r>
              <a:rPr lang="ru-RU" dirty="0" smtClean="0"/>
              <a:t>1. Уже готовые для работы стандартные программы (как правило, закрытые и платные)</a:t>
            </a:r>
          </a:p>
          <a:p>
            <a:r>
              <a:rPr lang="ru-RU" dirty="0" smtClean="0"/>
              <a:t>2. Программы самостоятельного изготовления. (как правило, небольшие индивидуальные программы или довольно мощные и профессионально сделанные на заказ или при наличии собственных программистов.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DBA20-64AC-4496-A0F1-E694C81E62EB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060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Задача курса, по мере возможности показать реальность создания индивидуальных простых программ для решения локальных </a:t>
            </a:r>
            <a:r>
              <a:rPr lang="ru-RU" dirty="0" err="1" smtClean="0"/>
              <a:t>задачь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 примере текстового редактора </a:t>
            </a:r>
            <a:r>
              <a:rPr lang="en-US" dirty="0" smtClean="0"/>
              <a:t>MS Word </a:t>
            </a:r>
            <a:r>
              <a:rPr lang="ru-RU" dirty="0" smtClean="0"/>
              <a:t>и табличного процессора </a:t>
            </a:r>
            <a:r>
              <a:rPr lang="en-US" dirty="0" smtClean="0"/>
              <a:t>MS Excel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ADBA20-64AC-4496-A0F1-E694C81E62E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872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11557-1F0D-4E88-A87D-CEE8804515DD}" type="slidenum">
              <a:rPr lang="ru-RU"/>
              <a:pPr>
                <a:defRPr/>
              </a:pPr>
              <a:t>37</a:t>
            </a:fld>
            <a:endParaRPr lang="ru-RU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4953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dirty="0" smtClean="0"/>
              <a:t>Аппаратное обеспечение средств вычислительной техники для науки и образования.</a:t>
            </a:r>
          </a:p>
        </p:txBody>
      </p:sp>
      <p:pic>
        <p:nvPicPr>
          <p:cNvPr id="56328" name="Лекция 1_new.ppt286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8"/>
                </p:tgtEl>
              </p:cMediaNode>
            </p:audio>
          </p:childTnLst>
        </p:cTn>
      </p:par>
    </p:tnLst>
    <p:bldLst>
      <p:bldP spid="40962" grpId="0"/>
      <p:bldP spid="4096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864552-A0D9-4CB6-953A-E7FC97A150B5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477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/>
              <a:t>Дополнительная 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000125"/>
            <a:ext cx="8229600" cy="5643563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/>
              </a:rPr>
              <a:t>Информационные</a:t>
            </a:r>
            <a:r>
              <a:rPr lang="ru-RU" sz="2800" dirty="0" smtClean="0">
                <a:effectLst/>
              </a:rPr>
              <a:t> </a:t>
            </a:r>
            <a:r>
              <a:rPr lang="ru-RU" sz="2800" b="1" dirty="0">
                <a:effectLst/>
              </a:rPr>
              <a:t>технологии</a:t>
            </a:r>
            <a:r>
              <a:rPr lang="ru-RU" sz="2800" dirty="0">
                <a:effectLst/>
              </a:rPr>
              <a:t>: Учебное пособие 2-е </a:t>
            </a:r>
            <a:r>
              <a:rPr lang="ru-RU" sz="2800" dirty="0" err="1" smtClean="0">
                <a:effectLst/>
              </a:rPr>
              <a:t>изд</a:t>
            </a:r>
            <a:r>
              <a:rPr lang="ru-RU" sz="2800" dirty="0" smtClean="0">
                <a:effectLst/>
              </a:rPr>
              <a:t> </a:t>
            </a:r>
            <a:r>
              <a:rPr lang="ru-RU" sz="2400" dirty="0" smtClean="0">
                <a:effectLst/>
              </a:rPr>
              <a:t>Б. Я. Советов, В. В. </a:t>
            </a:r>
            <a:r>
              <a:rPr lang="ru-RU" sz="2400" dirty="0" err="1" smtClean="0">
                <a:effectLst/>
              </a:rPr>
              <a:t>Цехановский</a:t>
            </a:r>
            <a:r>
              <a:rPr lang="ru-RU" sz="2400" dirty="0" smtClean="0">
                <a:effectLst/>
              </a:rPr>
              <a:t> </a:t>
            </a:r>
          </a:p>
          <a:p>
            <a:pPr>
              <a:defRPr/>
            </a:pPr>
            <a:r>
              <a:rPr lang="ru-RU" sz="2800" dirty="0" smtClean="0">
                <a:effectLst/>
              </a:rPr>
              <a:t>Основы </a:t>
            </a:r>
            <a:r>
              <a:rPr lang="ru-RU" sz="2800" b="1" dirty="0">
                <a:effectLst/>
              </a:rPr>
              <a:t>информационных</a:t>
            </a:r>
            <a:r>
              <a:rPr lang="ru-RU" sz="2800" dirty="0">
                <a:effectLst/>
              </a:rPr>
              <a:t> и телекоммуникационных </a:t>
            </a:r>
            <a:r>
              <a:rPr lang="ru-RU" sz="2800" b="1" dirty="0" smtClean="0">
                <a:effectLst/>
              </a:rPr>
              <a:t>технологий </a:t>
            </a:r>
            <a:r>
              <a:rPr lang="ru-RU" sz="2800" dirty="0" smtClean="0">
                <a:effectLst/>
              </a:rPr>
              <a:t>Попов В.Б.</a:t>
            </a:r>
            <a:endParaRPr lang="ru-RU" sz="2800" dirty="0" smtClean="0">
              <a:sym typeface="Wingdings" pitchFamily="2" charset="2"/>
              <a:hlinkClick r:id="rId4"/>
            </a:endParaRPr>
          </a:p>
          <a:p>
            <a:pPr>
              <a:defRPr/>
            </a:pPr>
            <a:r>
              <a:rPr lang="ru-RU" sz="2800" b="1" dirty="0" smtClean="0">
                <a:effectLst/>
              </a:rPr>
              <a:t>Информационные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>
                <a:effectLst/>
              </a:rPr>
              <a:t>системы и </a:t>
            </a:r>
            <a:r>
              <a:rPr lang="ru-RU" sz="2800" b="1" dirty="0">
                <a:effectLst/>
              </a:rPr>
              <a:t>технологии</a:t>
            </a:r>
            <a:r>
              <a:rPr lang="ru-RU" sz="2800" dirty="0">
                <a:effectLst/>
              </a:rPr>
              <a:t> в экономике и </a:t>
            </a:r>
            <a:r>
              <a:rPr lang="ru-RU" sz="2800" dirty="0" smtClean="0">
                <a:effectLst/>
              </a:rPr>
              <a:t>управлении Трофимов В.В </a:t>
            </a:r>
            <a:endParaRPr lang="ru-RU" sz="2800" dirty="0">
              <a:sym typeface="Wingdings" pitchFamily="2" charset="2"/>
              <a:hlinkClick r:id="rId4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ym typeface="Wingdings" pitchFamily="2" charset="2"/>
                <a:hlinkClick r:id="rId4"/>
              </a:rPr>
              <a:t>http://ru.wikipedia.org/wiki</a:t>
            </a:r>
            <a:r>
              <a:rPr lang="ru-RU" sz="2800" dirty="0" smtClean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ru-RU" sz="2400" dirty="0" smtClean="0">
                <a:sym typeface="Wingdings" pitchFamily="2" charset="2"/>
              </a:rPr>
              <a:t>свободная энциклопедия, которую может редактировать каждый.</a:t>
            </a:r>
            <a:r>
              <a:rPr lang="ru-RU" sz="2400" dirty="0" smtClean="0">
                <a:effectLst/>
                <a:sym typeface="Wingdings" pitchFamily="2" charset="2"/>
              </a:rPr>
              <a:t> </a:t>
            </a:r>
            <a:endParaRPr lang="en-US" sz="2400" dirty="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hlinkClick r:id="rId5"/>
              </a:rPr>
              <a:t>www.pbord.spb.ru</a:t>
            </a:r>
            <a:r>
              <a:rPr lang="en-US" sz="2400" dirty="0" smtClean="0"/>
              <a:t> </a:t>
            </a:r>
            <a:r>
              <a:rPr lang="ru-RU" sz="2400" dirty="0" smtClean="0"/>
              <a:t>(личный сайт Бордовского Павла Георгиевича для студентов ГУФК им. П.Ф.Лесгафта (по информатике) 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hlinkClick r:id="rId6"/>
              </a:rPr>
              <a:t>www.yandex.ru</a:t>
            </a:r>
            <a:r>
              <a:rPr lang="en-US" sz="2400" dirty="0" smtClean="0"/>
              <a:t> – </a:t>
            </a:r>
            <a:r>
              <a:rPr lang="ru-RU" sz="2400" dirty="0" smtClean="0"/>
              <a:t>поисковая система.</a:t>
            </a:r>
          </a:p>
        </p:txBody>
      </p:sp>
      <p:pic>
        <p:nvPicPr>
          <p:cNvPr id="6150" name="~PP1922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167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75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0"/>
                </p:tgtEl>
              </p:cMediaNode>
            </p:audio>
          </p:childTnLst>
        </p:cTn>
      </p:par>
    </p:tnLst>
    <p:bldLst>
      <p:bldP spid="78850" grpId="0"/>
      <p:bldP spid="7885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/>
              <a:t>Информационные технологии (IT)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2D120-2CE7-4C4D-8689-B0BC0E97AB9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7172" name="Прямоугольник 4"/>
          <p:cNvSpPr>
            <a:spLocks noChangeArrowheads="1"/>
          </p:cNvSpPr>
          <p:nvPr/>
        </p:nvSpPr>
        <p:spPr bwMode="auto">
          <a:xfrm>
            <a:off x="468313" y="1052513"/>
            <a:ext cx="82073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000" b="1" dirty="0"/>
              <a:t>Информационные технологии</a:t>
            </a:r>
            <a:r>
              <a:rPr lang="ru-RU" altLang="ru-RU" sz="4000" dirty="0"/>
              <a:t> (ИТ, от англ. </a:t>
            </a:r>
            <a:r>
              <a:rPr lang="ru-RU" altLang="ru-RU" sz="4000" dirty="0" err="1"/>
              <a:t>information</a:t>
            </a:r>
            <a:r>
              <a:rPr lang="ru-RU" altLang="ru-RU" sz="4000" dirty="0"/>
              <a:t> </a:t>
            </a:r>
            <a:r>
              <a:rPr lang="ru-RU" altLang="ru-RU" sz="4000" dirty="0" err="1"/>
              <a:t>technology</a:t>
            </a:r>
            <a:r>
              <a:rPr lang="ru-RU" altLang="ru-RU" sz="4000" dirty="0"/>
              <a:t>, </a:t>
            </a:r>
            <a:r>
              <a:rPr lang="ru-RU" altLang="ru-RU" sz="4000" b="1" dirty="0"/>
              <a:t>IT</a:t>
            </a:r>
            <a:r>
              <a:rPr lang="ru-RU" altLang="ru-RU" sz="4000" dirty="0"/>
              <a:t>) — широкий класс дисциплин и областей деятельности, относящихся к технологиям </a:t>
            </a:r>
            <a:r>
              <a:rPr lang="ru-RU" altLang="ru-RU" sz="4000" dirty="0" smtClean="0">
                <a:solidFill>
                  <a:srgbClr val="FF0000"/>
                </a:solidFill>
              </a:rPr>
              <a:t>обработки данных (информации), </a:t>
            </a:r>
            <a:r>
              <a:rPr lang="ru-RU" altLang="ru-RU" sz="4000" dirty="0">
                <a:solidFill>
                  <a:srgbClr val="FF0000"/>
                </a:solidFill>
              </a:rPr>
              <a:t>в том числе, с применением вычислительной техники.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ru-RU" sz="32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ИНФОРМАЦИОННЫЕ ТЕХНОЛОГИИ</a:t>
            </a:r>
            <a:endParaRPr lang="ru-RU" smtClean="0"/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395288" y="908050"/>
            <a:ext cx="8229600" cy="5545138"/>
          </a:xfrm>
        </p:spPr>
        <p:txBody>
          <a:bodyPr/>
          <a:lstStyle/>
          <a:p>
            <a:pPr indent="457200"/>
            <a:r>
              <a:rPr lang="ru-RU" altLang="ru-RU" sz="2400" b="1" smtClean="0">
                <a:effectLst/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altLang="ru-RU" sz="2400" smtClean="0">
                <a:effectLst/>
                <a:latin typeface="Times New Roman" pitchFamily="18" charset="0"/>
                <a:cs typeface="Times New Roman" pitchFamily="18" charset="0"/>
              </a:rPr>
              <a:t>(от греч. </a:t>
            </a:r>
            <a:r>
              <a:rPr lang="en-US" altLang="ru-RU" sz="2400" smtClean="0">
                <a:effectLst/>
                <a:latin typeface="Times New Roman" pitchFamily="18" charset="0"/>
                <a:cs typeface="Times New Roman" pitchFamily="18" charset="0"/>
              </a:rPr>
              <a:t>techne </a:t>
            </a:r>
            <a:r>
              <a:rPr lang="ru-RU" altLang="ru-RU" sz="2400" smtClean="0">
                <a:effectLst/>
                <a:latin typeface="Times New Roman" pitchFamily="18" charset="0"/>
                <a:cs typeface="Times New Roman" pitchFamily="18" charset="0"/>
              </a:rPr>
              <a:t>— искусство, мастерство, умение и </a:t>
            </a:r>
            <a:r>
              <a:rPr lang="en-US" altLang="ru-RU" sz="2400" smtClean="0">
                <a:effectLst/>
                <a:latin typeface="Times New Roman" pitchFamily="18" charset="0"/>
                <a:cs typeface="Times New Roman" pitchFamily="18" charset="0"/>
              </a:rPr>
              <a:t>logos </a:t>
            </a:r>
            <a:r>
              <a:rPr lang="ru-RU" altLang="ru-RU" sz="2400" smtClean="0">
                <a:effectLst/>
                <a:latin typeface="Times New Roman" pitchFamily="18" charset="0"/>
                <a:cs typeface="Times New Roman" pitchFamily="18" charset="0"/>
              </a:rPr>
              <a:t>— слово, учение), совокупность методов обработки, изготовления, изменения состояния, свойств, формы сырья, материала или полуфабриката, осуществляемых в процессе производства продукции; научная дисциплина, изучающая физические, химические, механические и др. закономерности, действующие в технологических процессах.</a:t>
            </a:r>
          </a:p>
          <a:p>
            <a:pPr indent="457200"/>
            <a:r>
              <a:rPr lang="ru-RU" altLang="ru-RU" sz="2800" b="1" smtClean="0">
                <a:effectLst/>
                <a:latin typeface="Times New Roman" pitchFamily="18" charset="0"/>
                <a:cs typeface="Times New Roman" pitchFamily="18" charset="0"/>
              </a:rPr>
              <a:t>ТЕХНОЛОГИЯ – </a:t>
            </a:r>
            <a:r>
              <a:rPr lang="ru-RU" altLang="ru-RU" sz="2800" smtClean="0">
                <a:effectLst/>
                <a:latin typeface="Times New Roman" pitchFamily="18" charset="0"/>
                <a:cs typeface="Times New Roman" pitchFamily="18" charset="0"/>
              </a:rPr>
              <a:t>слово об искусстве обработки, изготовления – иными словами: </a:t>
            </a:r>
            <a:r>
              <a:rPr lang="ru-RU" altLang="ru-RU" sz="2800" b="1" smtClean="0">
                <a:effectLst/>
                <a:latin typeface="Times New Roman" pitchFamily="18" charset="0"/>
                <a:cs typeface="Times New Roman" pitchFamily="18" charset="0"/>
              </a:rPr>
              <a:t>ИНСТРУКЦИЯ  (описание процесса) </a:t>
            </a:r>
            <a:r>
              <a:rPr lang="ru-RU" altLang="ru-RU" sz="280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(Корректировка автора)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3E827-69D1-4DC5-AA9C-89281487211D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/>
              <a:t>Информационные технологии (IT)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D5BAD-7C58-4B21-96DC-8D932506355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468313" y="1052513"/>
            <a:ext cx="82073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200" i="1"/>
              <a:t>В настоящее время, под информационными технологиями, чаще всего, </a:t>
            </a:r>
            <a:r>
              <a:rPr lang="ru-RU" altLang="ru-RU" sz="3200" i="1">
                <a:solidFill>
                  <a:srgbClr val="FF0000"/>
                </a:solidFill>
              </a:rPr>
              <a:t>понимают компьютерные технологии.</a:t>
            </a:r>
            <a:r>
              <a:rPr lang="ru-RU" altLang="ru-RU" sz="3200">
                <a:solidFill>
                  <a:srgbClr val="FF0000"/>
                </a:solidFill>
              </a:rPr>
              <a:t> </a:t>
            </a:r>
            <a:r>
              <a:rPr lang="ru-RU" altLang="ru-RU" sz="3200"/>
              <a:t>В частности, ИТ имеют дело с </a:t>
            </a:r>
            <a:r>
              <a:rPr lang="ru-RU" altLang="ru-RU" sz="3200">
                <a:solidFill>
                  <a:srgbClr val="FF0000"/>
                </a:solidFill>
              </a:rPr>
              <a:t>использованием компьютеров и программного обеспечения</a:t>
            </a:r>
            <a:r>
              <a:rPr lang="ru-RU" altLang="ru-RU" sz="3200"/>
              <a:t> для </a:t>
            </a:r>
            <a:r>
              <a:rPr lang="ru-RU" altLang="ru-RU" sz="3200">
                <a:solidFill>
                  <a:srgbClr val="FF0000"/>
                </a:solidFill>
              </a:rPr>
              <a:t>хранения, преобразования, защиты, обработки, передачи и получения информации.</a:t>
            </a:r>
            <a:r>
              <a:rPr lang="ru-RU" altLang="ru-RU" sz="3200"/>
              <a:t> Специалистов по компьютерной технике и программированию часто называют ИТ-специалистами</a:t>
            </a:r>
            <a:r>
              <a:rPr lang="ru-RU" altLang="ru-RU" sz="240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ru-RU" sz="32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ИНФОРМАЦИОННЫЕ ТЕХНОЛОГИИ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908050"/>
            <a:ext cx="8229600" cy="5545138"/>
          </a:xfrm>
        </p:spPr>
        <p:txBody>
          <a:bodyPr/>
          <a:lstStyle/>
          <a:p>
            <a:pPr indent="457200"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ИНФОРМАЦИОННЫЕ ТЕХНОЛОГИИ 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- процесс, использующий совокупность методов и средств реализации операций сбора, регистрации, передачи, накопления и обработки информации для решения управленческих задач экономического объекта.</a:t>
            </a:r>
          </a:p>
          <a:p>
            <a:pPr indent="457200">
              <a:defRPr/>
            </a:pP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ИНФОРМАЦИОННЫЕ ТЕХНОЛОГИИ 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– обработка данных средствами вычислительной техники с целью получения информации для решения задачи, или принятия решения. 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(Корректировка автора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indent="457200">
              <a:defRPr/>
            </a:pPr>
            <a:endParaRPr lang="ru-RU" sz="2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B6930-B0FC-4EA6-950A-86876A470FF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ИНФОРМАЦИЯ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99261"/>
          </a:xfrm>
        </p:spPr>
        <p:txBody>
          <a:bodyPr/>
          <a:lstStyle/>
          <a:p>
            <a:pPr>
              <a:defRPr/>
            </a:pPr>
            <a:r>
              <a:rPr lang="ru-RU" sz="2800" i="1" u="sng" dirty="0" smtClean="0">
                <a:solidFill>
                  <a:srgbClr val="FF0000"/>
                </a:solidFill>
              </a:rPr>
              <a:t>Определение 1.</a:t>
            </a:r>
            <a:r>
              <a:rPr lang="ru-RU" sz="2800" b="1" dirty="0" smtClean="0"/>
              <a:t> </a:t>
            </a:r>
            <a:r>
              <a:rPr lang="ru-RU" sz="2800" b="1" i="1" dirty="0" smtClean="0"/>
              <a:t>Информация</a:t>
            </a:r>
            <a:r>
              <a:rPr lang="ru-RU" sz="2800" b="1" dirty="0" smtClean="0"/>
              <a:t> есть отражение реального мира, это сведения, которые один реальный объект содержит о другом реальном объекте. </a:t>
            </a:r>
          </a:p>
          <a:p>
            <a:pPr>
              <a:defRPr/>
            </a:pPr>
            <a:r>
              <a:rPr lang="ru-RU" sz="2800" b="1" dirty="0" smtClean="0"/>
              <a:t>Данные, это зарегистрированные сигналы события явления, или сохраненная (записанная) информация </a:t>
            </a:r>
            <a:endParaRPr lang="ru-RU" sz="2800" dirty="0" smtClean="0"/>
          </a:p>
          <a:p>
            <a:pPr>
              <a:defRPr/>
            </a:pPr>
            <a:r>
              <a:rPr lang="ru-RU" sz="2800" i="1" u="sng" dirty="0" smtClean="0">
                <a:solidFill>
                  <a:srgbClr val="FF0000"/>
                </a:solidFill>
              </a:rPr>
              <a:t>Определение 2.</a:t>
            </a:r>
            <a:r>
              <a:rPr lang="ru-RU" sz="2800" b="1" dirty="0" smtClean="0"/>
              <a:t> </a:t>
            </a:r>
            <a:r>
              <a:rPr lang="ru-RU" sz="2800" b="1" i="1" dirty="0" smtClean="0"/>
              <a:t>Как только данные начинают использоваться для уменьшения степени неопределенности о чем-то, то это будет информация.</a:t>
            </a:r>
            <a:endParaRPr lang="ru-RU" sz="2800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A4BDE-38D4-4567-B0A6-2843CBA9F01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48" name="~PP393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0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8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75.4|14.3|69.7|7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"/>
</p:tagLst>
</file>

<file path=ppt/theme/theme1.xml><?xml version="1.0" encoding="utf-8"?>
<a:theme xmlns:a="http://schemas.openxmlformats.org/drawingml/2006/main" name="Круги">
  <a:themeElements>
    <a:clrScheme name="Круги 9">
      <a:dk1>
        <a:srgbClr val="000000"/>
      </a:dk1>
      <a:lt1>
        <a:srgbClr val="D7D1B9"/>
      </a:lt1>
      <a:dk2>
        <a:srgbClr val="B39257"/>
      </a:dk2>
      <a:lt2>
        <a:srgbClr val="B1A887"/>
      </a:lt2>
      <a:accent1>
        <a:srgbClr val="FFCC66"/>
      </a:accent1>
      <a:accent2>
        <a:srgbClr val="E6E3AC"/>
      </a:accent2>
      <a:accent3>
        <a:srgbClr val="E8E5D9"/>
      </a:accent3>
      <a:accent4>
        <a:srgbClr val="000000"/>
      </a:accent4>
      <a:accent5>
        <a:srgbClr val="FFE2B8"/>
      </a:accent5>
      <a:accent6>
        <a:srgbClr val="D0CE9B"/>
      </a:accent6>
      <a:hlink>
        <a:srgbClr val="666633"/>
      </a:hlink>
      <a:folHlink>
        <a:srgbClr val="9C9800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3358</TotalTime>
  <Words>1742</Words>
  <Application>Microsoft Office PowerPoint</Application>
  <PresentationFormat>Экран (4:3)</PresentationFormat>
  <Paragraphs>168</Paragraphs>
  <Slides>37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Times New Roman</vt:lpstr>
      <vt:lpstr>Wingdings</vt:lpstr>
      <vt:lpstr>Круги</vt:lpstr>
      <vt:lpstr>Бордовский Павел Георгиевич (кафедра биомеханики) Лекция </vt:lpstr>
      <vt:lpstr>План лекции</vt:lpstr>
      <vt:lpstr>Рекомендуемая литература</vt:lpstr>
      <vt:lpstr>Дополнительная </vt:lpstr>
      <vt:lpstr>Информационные технологии (IT)</vt:lpstr>
      <vt:lpstr>ИНФОРМАЦИОННЫЕ ТЕХНОЛОГИИ</vt:lpstr>
      <vt:lpstr>Информационные технологии (IT)</vt:lpstr>
      <vt:lpstr>ИНФОРМАЦИОННЫЕ ТЕХНОЛОГИИ</vt:lpstr>
      <vt:lpstr>ИНФОРМАЦИЯ</vt:lpstr>
      <vt:lpstr>Обработка информации </vt:lpstr>
      <vt:lpstr>Информационная система</vt:lpstr>
      <vt:lpstr>Информационная система</vt:lpstr>
      <vt:lpstr>Автоматизированные информационные системы для информационной технологии</vt:lpstr>
      <vt:lpstr>Презентация PowerPoint</vt:lpstr>
      <vt:lpstr>ИНФОРМАЦИОННЫЕ РЕСУРСЫ</vt:lpstr>
      <vt:lpstr>ИНФОРМАЦИОННЫЕ РЕСУРСЫ</vt:lpstr>
      <vt:lpstr>Общая ТЕХНОЛОГИЯ процессов сбора, передачи, обработки и хранения информации В СИСТЕМАХ</vt:lpstr>
      <vt:lpstr>Принципиальная модель получения и обработки информации.</vt:lpstr>
      <vt:lpstr>Предмет информационных технологий</vt:lpstr>
      <vt:lpstr>Этапы развития ИТ (информационных технологий)</vt:lpstr>
      <vt:lpstr>По преимуществам, которое приносит компьютерная технология:  </vt:lpstr>
      <vt:lpstr>По преимуществам, которое приносит компьютерная технология:</vt:lpstr>
      <vt:lpstr>Российская специфика развития ИТ</vt:lpstr>
      <vt:lpstr>Презентация PowerPoint</vt:lpstr>
      <vt:lpstr>Меры информации и данных</vt:lpstr>
      <vt:lpstr>Объем данных в вычислительной технике</vt:lpstr>
      <vt:lpstr>Единицы объема данных</vt:lpstr>
      <vt:lpstr>Количество информации</vt:lpstr>
      <vt:lpstr>Зависимость количества семантической информации, воспринимаемой потребителем, от его тезауруса.</vt:lpstr>
      <vt:lpstr>5. Информационные технологии в науке</vt:lpstr>
      <vt:lpstr>Презентация PowerPoint</vt:lpstr>
      <vt:lpstr>Презентация PowerPoint</vt:lpstr>
      <vt:lpstr>6. Информационные технологии в образовании.</vt:lpstr>
      <vt:lpstr>Презентация PowerPoint</vt:lpstr>
      <vt:lpstr>Презентация PowerPoint</vt:lpstr>
      <vt:lpstr>Презентация PowerPoint</vt:lpstr>
      <vt:lpstr>Аппаратное обеспечение средств вычислительной техники для науки и образования.</vt:lpstr>
    </vt:vector>
  </TitlesOfParts>
  <Company>GAFC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</dc:title>
  <dc:creator>юзер</dc:creator>
  <cp:lastModifiedBy>Pavel</cp:lastModifiedBy>
  <cp:revision>209</cp:revision>
  <dcterms:created xsi:type="dcterms:W3CDTF">2004-08-17T12:47:00Z</dcterms:created>
  <dcterms:modified xsi:type="dcterms:W3CDTF">2018-01-10T12:57:31Z</dcterms:modified>
</cp:coreProperties>
</file>