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</p:sldMasterIdLst>
  <p:notesMasterIdLst>
    <p:notesMasterId r:id="rId66"/>
  </p:notesMasterIdLst>
  <p:sldIdLst>
    <p:sldId id="256" r:id="rId3"/>
    <p:sldId id="257" r:id="rId4"/>
    <p:sldId id="258" r:id="rId5"/>
    <p:sldId id="259" r:id="rId6"/>
    <p:sldId id="322" r:id="rId7"/>
    <p:sldId id="260" r:id="rId8"/>
    <p:sldId id="262" r:id="rId9"/>
    <p:sldId id="264" r:id="rId10"/>
    <p:sldId id="267" r:id="rId11"/>
    <p:sldId id="266" r:id="rId12"/>
    <p:sldId id="312" r:id="rId13"/>
    <p:sldId id="320" r:id="rId14"/>
    <p:sldId id="275" r:id="rId15"/>
    <p:sldId id="319" r:id="rId16"/>
    <p:sldId id="270" r:id="rId17"/>
    <p:sldId id="269" r:id="rId18"/>
    <p:sldId id="273" r:id="rId19"/>
    <p:sldId id="268" r:id="rId20"/>
    <p:sldId id="271" r:id="rId21"/>
    <p:sldId id="272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13" r:id="rId47"/>
    <p:sldId id="317" r:id="rId48"/>
    <p:sldId id="323" r:id="rId49"/>
    <p:sldId id="318" r:id="rId50"/>
    <p:sldId id="301" r:id="rId51"/>
    <p:sldId id="302" r:id="rId52"/>
    <p:sldId id="303" r:id="rId53"/>
    <p:sldId id="314" r:id="rId54"/>
    <p:sldId id="304" r:id="rId55"/>
    <p:sldId id="305" r:id="rId56"/>
    <p:sldId id="306" r:id="rId57"/>
    <p:sldId id="307" r:id="rId58"/>
    <p:sldId id="308" r:id="rId59"/>
    <p:sldId id="316" r:id="rId60"/>
    <p:sldId id="315" r:id="rId61"/>
    <p:sldId id="309" r:id="rId62"/>
    <p:sldId id="321" r:id="rId63"/>
    <p:sldId id="310" r:id="rId64"/>
    <p:sldId id="311" r:id="rId6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312" autoAdjust="0"/>
  </p:normalViewPr>
  <p:slideViewPr>
    <p:cSldViewPr>
      <p:cViewPr varScale="1">
        <p:scale>
          <a:sx n="64" d="100"/>
          <a:sy n="64" d="100"/>
        </p:scale>
        <p:origin x="924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885882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94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791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685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351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43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21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16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480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33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86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94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29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514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61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1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524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587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008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97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7333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454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29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065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6596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0727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958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7880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662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0409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234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3870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5029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766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5356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8696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0385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288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674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5507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323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425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8091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4898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843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666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9684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0223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992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86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49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0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5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75003-D44D-4DB7-BAFC-91F5B86B15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2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10F9A-B9D4-4143-8476-460867EAE4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70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127000"/>
            <a:ext cx="2055812" cy="59674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127000"/>
            <a:ext cx="6016625" cy="59674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9D3FC-6A69-4EF8-8935-5BA69BE50A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21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7F988-AACB-4362-9B06-D7EC28912A97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519C6-8408-4B94-BFC9-9FA45745D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298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AEF55-6D8D-4B6A-84CF-455833DCCBCA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25A99-7F90-4442-9EE4-A93CBB9F62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14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D325C-9465-4E35-A433-C00A37EBFC51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3F6B3-D46C-4C48-BB74-8E0FEF21D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073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B7AD0-12C1-40BA-AAA1-53062D881D0E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22517-14AC-4C8A-AC28-C05DE9E78A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72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7C980-7FBA-44BC-9530-A2C21BCD2602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20D5E-ECCA-42B2-BF29-5DD4D5785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710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176EA-6ED1-4615-BB1E-8E7D6651C2F9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B5016-2C6A-4C0E-8529-83F2C0C874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925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9761E-9345-40EE-87AA-6EDB1EEE11E8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CA213-396B-4A9F-8727-B02E92A46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378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6C730-4959-46D8-A83F-B5D726D6F6B4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05C9F-1FC6-45D7-AECD-2B041B453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9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9314A-13ED-44FE-882F-CF603547EB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000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D142E-CCF7-421A-BD81-E0A9A2043282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18DF-718E-4BD8-BE16-439F1E32A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849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50A12-AD3A-4D2A-9B6F-8B225B690F31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1CEB1-D05B-4448-84BD-E6B79B36D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888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AA3C-98A9-4EF3-A5AE-0D71C4FEB4FF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83A65-7961-4693-B29B-80A2243A66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94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8B6B2-C089-46B1-B347-154CE30C52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28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54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598613"/>
            <a:ext cx="4037012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A396A-5585-4DDE-97CE-2134500B53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756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1BEF1-8815-453B-9117-06D1344DA8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41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FDAF1-A623-4363-B4CC-9303C47005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408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1938F-14A1-44DF-AD86-EA6ED75418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69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DD74-A481-4D47-B624-0A71CC31A0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78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9172F-84E0-47F7-8ECA-D08A3D4B45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99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E9E9E"/>
            </a:gs>
            <a:gs pos="100000">
              <a:srgbClr val="F8F8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9140825" cy="6854825"/>
            <a:chOff x="0" y="0"/>
            <a:chExt cx="5758" cy="4318"/>
          </a:xfrm>
        </p:grpSpPr>
        <p:sp>
          <p:nvSpPr>
            <p:cNvPr id="1032" name="AutoShape 2"/>
            <p:cNvSpPr>
              <a:spLocks noChangeArrowheads="1"/>
            </p:cNvSpPr>
            <p:nvPr/>
          </p:nvSpPr>
          <p:spPr bwMode="auto">
            <a:xfrm>
              <a:off x="0" y="0"/>
              <a:ext cx="5758" cy="1043"/>
            </a:xfrm>
            <a:custGeom>
              <a:avLst/>
              <a:gdLst>
                <a:gd name="T0" fmla="*/ 5758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58 w 5740"/>
                <a:gd name="T7" fmla="*/ 0 h 1043"/>
                <a:gd name="T8" fmla="*/ 5758 w 5740"/>
                <a:gd name="T9" fmla="*/ 1043 h 1043"/>
                <a:gd name="T10" fmla="*/ 5758 w 5740"/>
                <a:gd name="T11" fmla="*/ 1043 h 10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40"/>
                <a:gd name="T19" fmla="*/ 0 h 1043"/>
                <a:gd name="T20" fmla="*/ 5740 w 5740"/>
                <a:gd name="T21" fmla="*/ 1043 h 10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rgbClr val="F8F8F8"/>
                </a:gs>
                <a:gs pos="100000">
                  <a:srgbClr val="ADADA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33" name="Group 3"/>
            <p:cNvGrpSpPr>
              <a:grpSpLocks/>
            </p:cNvGrpSpPr>
            <p:nvPr/>
          </p:nvGrpSpPr>
          <p:grpSpPr bwMode="auto">
            <a:xfrm>
              <a:off x="0" y="0"/>
              <a:ext cx="5758" cy="4318"/>
              <a:chOff x="0" y="0"/>
              <a:chExt cx="5758" cy="4318"/>
            </a:xfrm>
          </p:grpSpPr>
          <p:sp>
            <p:nvSpPr>
              <p:cNvPr id="1034" name="AutoShape 4"/>
              <p:cNvSpPr>
                <a:spLocks noChangeArrowheads="1"/>
              </p:cNvSpPr>
              <p:nvPr/>
            </p:nvSpPr>
            <p:spPr bwMode="auto">
              <a:xfrm>
                <a:off x="1" y="1040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CECE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5" name="AutoShape 5"/>
              <p:cNvSpPr>
                <a:spLocks noChangeArrowheads="1"/>
              </p:cNvSpPr>
              <p:nvPr/>
            </p:nvSpPr>
            <p:spPr bwMode="auto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58 w 5740"/>
                  <a:gd name="T3" fmla="*/ 42 h 42"/>
                  <a:gd name="T4" fmla="*/ 5758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42"/>
                  <a:gd name="T20" fmla="*/ 5740 w 5740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CECE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6" name="AutoShape 6"/>
              <p:cNvSpPr>
                <a:spLocks noChangeArrowheads="1"/>
              </p:cNvSpPr>
              <p:nvPr/>
            </p:nvSpPr>
            <p:spPr bwMode="auto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58 w 5740"/>
                  <a:gd name="T3" fmla="*/ 30 h 30"/>
                  <a:gd name="T4" fmla="*/ 5758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CECE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7" name="AutoShape 7"/>
              <p:cNvSpPr>
                <a:spLocks noChangeArrowheads="1"/>
              </p:cNvSpPr>
              <p:nvPr/>
            </p:nvSpPr>
            <p:spPr bwMode="auto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58 w 5740"/>
                  <a:gd name="T3" fmla="*/ 30 h 30"/>
                  <a:gd name="T4" fmla="*/ 5758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4E4E4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8" name="AutoShape 8"/>
              <p:cNvSpPr>
                <a:spLocks noChangeArrowheads="1"/>
              </p:cNvSpPr>
              <p:nvPr/>
            </p:nvSpPr>
            <p:spPr bwMode="auto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1 h 30"/>
                  <a:gd name="T2" fmla="*/ 5758 w 5740"/>
                  <a:gd name="T3" fmla="*/ 31 h 30"/>
                  <a:gd name="T4" fmla="*/ 5758 w 5740"/>
                  <a:gd name="T5" fmla="*/ 0 h 30"/>
                  <a:gd name="T6" fmla="*/ 0 w 5740"/>
                  <a:gd name="T7" fmla="*/ 0 h 30"/>
                  <a:gd name="T8" fmla="*/ 0 w 5740"/>
                  <a:gd name="T9" fmla="*/ 31 h 30"/>
                  <a:gd name="T10" fmla="*/ 0 w 5740"/>
                  <a:gd name="T11" fmla="*/ 31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4E4E4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9" name="AutoShape 9"/>
              <p:cNvSpPr>
                <a:spLocks noChangeArrowheads="1"/>
              </p:cNvSpPr>
              <p:nvPr/>
            </p:nvSpPr>
            <p:spPr bwMode="auto">
              <a:xfrm>
                <a:off x="0" y="2859"/>
                <a:ext cx="5758" cy="36"/>
              </a:xfrm>
              <a:custGeom>
                <a:avLst/>
                <a:gdLst>
                  <a:gd name="T0" fmla="*/ 5758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58 w 5740"/>
                  <a:gd name="T7" fmla="*/ 36 h 36"/>
                  <a:gd name="T8" fmla="*/ 5758 w 5740"/>
                  <a:gd name="T9" fmla="*/ 0 h 36"/>
                  <a:gd name="T10" fmla="*/ 5758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6"/>
                  <a:gd name="T20" fmla="*/ 5740 w 574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0" name="AutoShape 10"/>
              <p:cNvSpPr>
                <a:spLocks noChangeArrowheads="1"/>
              </p:cNvSpPr>
              <p:nvPr/>
            </p:nvSpPr>
            <p:spPr bwMode="auto">
              <a:xfrm>
                <a:off x="0" y="2644"/>
                <a:ext cx="5758" cy="30"/>
              </a:xfrm>
              <a:custGeom>
                <a:avLst/>
                <a:gdLst>
                  <a:gd name="T0" fmla="*/ 5758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58 w 5740"/>
                  <a:gd name="T7" fmla="*/ 30 h 30"/>
                  <a:gd name="T8" fmla="*/ 5758 w 5740"/>
                  <a:gd name="T9" fmla="*/ 0 h 30"/>
                  <a:gd name="T10" fmla="*/ 5758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1" name="AutoShape 11"/>
              <p:cNvSpPr>
                <a:spLocks noChangeArrowheads="1"/>
              </p:cNvSpPr>
              <p:nvPr/>
            </p:nvSpPr>
            <p:spPr bwMode="auto">
              <a:xfrm>
                <a:off x="0" y="2433"/>
                <a:ext cx="5758" cy="36"/>
              </a:xfrm>
              <a:custGeom>
                <a:avLst/>
                <a:gdLst>
                  <a:gd name="T0" fmla="*/ 5758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58 w 5740"/>
                  <a:gd name="T7" fmla="*/ 36 h 36"/>
                  <a:gd name="T8" fmla="*/ 5758 w 5740"/>
                  <a:gd name="T9" fmla="*/ 0 h 36"/>
                  <a:gd name="T10" fmla="*/ 5758 w 5740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6"/>
                  <a:gd name="T20" fmla="*/ 5740 w 574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5D5D5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2" name="AutoShape 12"/>
              <p:cNvSpPr>
                <a:spLocks noChangeArrowheads="1"/>
              </p:cNvSpPr>
              <p:nvPr/>
            </p:nvSpPr>
            <p:spPr bwMode="auto">
              <a:xfrm>
                <a:off x="0" y="2259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5D5D5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3" name="AutoShape 13"/>
              <p:cNvSpPr>
                <a:spLocks noChangeArrowheads="1"/>
              </p:cNvSpPr>
              <p:nvPr/>
            </p:nvSpPr>
            <p:spPr bwMode="auto">
              <a:xfrm>
                <a:off x="0" y="2090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CECE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4" name="AutoShape 14"/>
              <p:cNvSpPr>
                <a:spLocks noChangeArrowheads="1"/>
              </p:cNvSpPr>
              <p:nvPr/>
            </p:nvSpPr>
            <p:spPr bwMode="auto">
              <a:xfrm>
                <a:off x="0" y="1928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5" name="AutoShape 15"/>
              <p:cNvSpPr>
                <a:spLocks noChangeArrowheads="1"/>
              </p:cNvSpPr>
              <p:nvPr/>
            </p:nvSpPr>
            <p:spPr bwMode="auto">
              <a:xfrm>
                <a:off x="0" y="1645"/>
                <a:ext cx="5758" cy="12"/>
              </a:xfrm>
              <a:custGeom>
                <a:avLst/>
                <a:gdLst>
                  <a:gd name="T0" fmla="*/ 5758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58 w 5740"/>
                  <a:gd name="T7" fmla="*/ 12 h 12"/>
                  <a:gd name="T8" fmla="*/ 5758 w 5740"/>
                  <a:gd name="T9" fmla="*/ 0 h 12"/>
                  <a:gd name="T10" fmla="*/ 5758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2"/>
                  <a:gd name="T20" fmla="*/ 5740 w 574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6" name="AutoShape 16"/>
              <p:cNvSpPr>
                <a:spLocks noChangeArrowheads="1"/>
              </p:cNvSpPr>
              <p:nvPr/>
            </p:nvSpPr>
            <p:spPr bwMode="auto">
              <a:xfrm>
                <a:off x="0" y="1778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7" name="AutoShape 17"/>
              <p:cNvSpPr>
                <a:spLocks noChangeArrowheads="1"/>
              </p:cNvSpPr>
              <p:nvPr/>
            </p:nvSpPr>
            <p:spPr bwMode="auto">
              <a:xfrm>
                <a:off x="0" y="1520"/>
                <a:ext cx="5758" cy="12"/>
              </a:xfrm>
              <a:custGeom>
                <a:avLst/>
                <a:gdLst>
                  <a:gd name="T0" fmla="*/ 5758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58 w 5740"/>
                  <a:gd name="T7" fmla="*/ 12 h 12"/>
                  <a:gd name="T8" fmla="*/ 5758 w 5740"/>
                  <a:gd name="T9" fmla="*/ 0 h 12"/>
                  <a:gd name="T10" fmla="*/ 5758 w 574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2"/>
                  <a:gd name="T20" fmla="*/ 5740 w 574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8" name="AutoShape 18"/>
              <p:cNvSpPr>
                <a:spLocks noChangeArrowheads="1"/>
              </p:cNvSpPr>
              <p:nvPr/>
            </p:nvSpPr>
            <p:spPr bwMode="auto">
              <a:xfrm>
                <a:off x="0" y="1394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9" name="AutoShape 19"/>
              <p:cNvSpPr>
                <a:spLocks noChangeArrowheads="1"/>
              </p:cNvSpPr>
              <p:nvPr/>
            </p:nvSpPr>
            <p:spPr bwMode="auto">
              <a:xfrm>
                <a:off x="0" y="1280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0" name="AutoShape 20"/>
              <p:cNvSpPr>
                <a:spLocks noChangeArrowheads="1"/>
              </p:cNvSpPr>
              <p:nvPr/>
            </p:nvSpPr>
            <p:spPr bwMode="auto">
              <a:xfrm>
                <a:off x="0" y="1177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1" name="AutoShape 21"/>
              <p:cNvSpPr>
                <a:spLocks noChangeArrowheads="1"/>
              </p:cNvSpPr>
              <p:nvPr/>
            </p:nvSpPr>
            <p:spPr bwMode="auto">
              <a:xfrm>
                <a:off x="0" y="24"/>
                <a:ext cx="5758" cy="30"/>
              </a:xfrm>
              <a:custGeom>
                <a:avLst/>
                <a:gdLst>
                  <a:gd name="T0" fmla="*/ 5758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58 w 5740"/>
                  <a:gd name="T7" fmla="*/ 30 h 30"/>
                  <a:gd name="T8" fmla="*/ 5758 w 5740"/>
                  <a:gd name="T9" fmla="*/ 0 h 30"/>
                  <a:gd name="T10" fmla="*/ 5758 w 5740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30"/>
                  <a:gd name="T20" fmla="*/ 5740 w 5740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CECE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2" name="AutoShape 22"/>
              <p:cNvSpPr>
                <a:spLocks noChangeArrowheads="1"/>
              </p:cNvSpPr>
              <p:nvPr/>
            </p:nvSpPr>
            <p:spPr bwMode="auto">
              <a:xfrm>
                <a:off x="0" y="186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CECE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3" name="AutoShape 23"/>
              <p:cNvSpPr>
                <a:spLocks noChangeArrowheads="1"/>
              </p:cNvSpPr>
              <p:nvPr/>
            </p:nvSpPr>
            <p:spPr bwMode="auto">
              <a:xfrm>
                <a:off x="0" y="475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4" name="AutoShape 24"/>
              <p:cNvSpPr>
                <a:spLocks noChangeArrowheads="1"/>
              </p:cNvSpPr>
              <p:nvPr/>
            </p:nvSpPr>
            <p:spPr bwMode="auto">
              <a:xfrm>
                <a:off x="0" y="337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4E4E4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5" name="AutoShape 25"/>
              <p:cNvSpPr>
                <a:spLocks noChangeArrowheads="1"/>
              </p:cNvSpPr>
              <p:nvPr/>
            </p:nvSpPr>
            <p:spPr bwMode="auto">
              <a:xfrm>
                <a:off x="0" y="600"/>
                <a:ext cx="5758" cy="24"/>
              </a:xfrm>
              <a:custGeom>
                <a:avLst/>
                <a:gdLst>
                  <a:gd name="T0" fmla="*/ 5758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58 w 5740"/>
                  <a:gd name="T7" fmla="*/ 24 h 24"/>
                  <a:gd name="T8" fmla="*/ 5758 w 5740"/>
                  <a:gd name="T9" fmla="*/ 0 h 24"/>
                  <a:gd name="T10" fmla="*/ 5758 w 57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24"/>
                  <a:gd name="T20" fmla="*/ 5740 w 57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6C6C6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6" name="AutoShape 26"/>
              <p:cNvSpPr>
                <a:spLocks noChangeArrowheads="1"/>
              </p:cNvSpPr>
              <p:nvPr/>
            </p:nvSpPr>
            <p:spPr bwMode="auto">
              <a:xfrm>
                <a:off x="0" y="727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CECE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7" name="AutoShape 27"/>
              <p:cNvSpPr>
                <a:spLocks noChangeArrowheads="1"/>
              </p:cNvSpPr>
              <p:nvPr/>
            </p:nvSpPr>
            <p:spPr bwMode="auto">
              <a:xfrm>
                <a:off x="0" y="841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CECE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8" name="AutoShape 28"/>
              <p:cNvSpPr>
                <a:spLocks noChangeArrowheads="1"/>
              </p:cNvSpPr>
              <p:nvPr/>
            </p:nvSpPr>
            <p:spPr bwMode="auto">
              <a:xfrm>
                <a:off x="0" y="943"/>
                <a:ext cx="5758" cy="18"/>
              </a:xfrm>
              <a:custGeom>
                <a:avLst/>
                <a:gdLst>
                  <a:gd name="T0" fmla="*/ 5758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58 w 5740"/>
                  <a:gd name="T7" fmla="*/ 18 h 18"/>
                  <a:gd name="T8" fmla="*/ 5758 w 5740"/>
                  <a:gd name="T9" fmla="*/ 0 h 18"/>
                  <a:gd name="T10" fmla="*/ 5758 w 574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40"/>
                  <a:gd name="T19" fmla="*/ 0 h 18"/>
                  <a:gd name="T20" fmla="*/ 5740 w 574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CECE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059" name="Group 29"/>
              <p:cNvGrpSpPr>
                <a:grpSpLocks/>
              </p:cNvGrpSpPr>
              <p:nvPr/>
            </p:nvGrpSpPr>
            <p:grpSpPr bwMode="auto">
              <a:xfrm>
                <a:off x="0" y="0"/>
                <a:ext cx="5757" cy="1044"/>
                <a:chOff x="0" y="0"/>
                <a:chExt cx="5757" cy="1044"/>
              </a:xfrm>
            </p:grpSpPr>
            <p:sp>
              <p:nvSpPr>
                <p:cNvPr id="1081" name="AutoShape 30"/>
                <p:cNvSpPr>
                  <a:spLocks noChangeArrowheads="1"/>
                </p:cNvSpPr>
                <p:nvPr/>
              </p:nvSpPr>
              <p:spPr bwMode="auto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5 h 1043"/>
                    <a:gd name="T2" fmla="*/ 42 w 42"/>
                    <a:gd name="T3" fmla="*/ 1045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5 h 1043"/>
                    <a:gd name="T10" fmla="*/ 18 w 42"/>
                    <a:gd name="T11" fmla="*/ 1045 h 1043"/>
                    <a:gd name="T12" fmla="*/ 18 w 42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"/>
                    <a:gd name="T22" fmla="*/ 0 h 1043"/>
                    <a:gd name="T23" fmla="*/ 42 w 42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2" name="AutoShape 31"/>
                <p:cNvSpPr>
                  <a:spLocks noChangeArrowheads="1"/>
                </p:cNvSpPr>
                <p:nvPr/>
              </p:nvSpPr>
              <p:spPr bwMode="auto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5 h 1043"/>
                    <a:gd name="T2" fmla="*/ 155 w 155"/>
                    <a:gd name="T3" fmla="*/ 1045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5 h 1043"/>
                    <a:gd name="T10" fmla="*/ 131 w 155"/>
                    <a:gd name="T11" fmla="*/ 1045 h 1043"/>
                    <a:gd name="T12" fmla="*/ 131 w 155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5"/>
                    <a:gd name="T22" fmla="*/ 0 h 1043"/>
                    <a:gd name="T23" fmla="*/ 155 w 155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3" name="AutoShape 32"/>
                <p:cNvSpPr>
                  <a:spLocks noChangeArrowheads="1"/>
                </p:cNvSpPr>
                <p:nvPr/>
              </p:nvSpPr>
              <p:spPr bwMode="auto">
                <a:xfrm>
                  <a:off x="1967" y="0"/>
                  <a:ext cx="240" cy="1045"/>
                </a:xfrm>
                <a:custGeom>
                  <a:avLst/>
                  <a:gdLst>
                    <a:gd name="T0" fmla="*/ 222 w 239"/>
                    <a:gd name="T1" fmla="*/ 1045 h 1043"/>
                    <a:gd name="T2" fmla="*/ 240 w 239"/>
                    <a:gd name="T3" fmla="*/ 1045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4 w 239"/>
                    <a:gd name="T9" fmla="*/ 1045 h 1043"/>
                    <a:gd name="T10" fmla="*/ 222 w 239"/>
                    <a:gd name="T11" fmla="*/ 1045 h 1043"/>
                    <a:gd name="T12" fmla="*/ 222 w 239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"/>
                    <a:gd name="T22" fmla="*/ 0 h 1043"/>
                    <a:gd name="T23" fmla="*/ 239 w 2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4" name="AutoShape 33"/>
                <p:cNvSpPr>
                  <a:spLocks noChangeArrowheads="1"/>
                </p:cNvSpPr>
                <p:nvPr/>
              </p:nvSpPr>
              <p:spPr bwMode="auto">
                <a:xfrm>
                  <a:off x="1554" y="0"/>
                  <a:ext cx="353" cy="1045"/>
                </a:xfrm>
                <a:custGeom>
                  <a:avLst/>
                  <a:gdLst>
                    <a:gd name="T0" fmla="*/ 335 w 352"/>
                    <a:gd name="T1" fmla="*/ 1045 h 1043"/>
                    <a:gd name="T2" fmla="*/ 353 w 352"/>
                    <a:gd name="T3" fmla="*/ 1045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2 w 352"/>
                    <a:gd name="T9" fmla="*/ 1045 h 1043"/>
                    <a:gd name="T10" fmla="*/ 335 w 352"/>
                    <a:gd name="T11" fmla="*/ 1045 h 1043"/>
                    <a:gd name="T12" fmla="*/ 335 w 352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2"/>
                    <a:gd name="T22" fmla="*/ 0 h 1043"/>
                    <a:gd name="T23" fmla="*/ 352 w 352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5" name="AutoShape 34"/>
                <p:cNvSpPr>
                  <a:spLocks noChangeArrowheads="1"/>
                </p:cNvSpPr>
                <p:nvPr/>
              </p:nvSpPr>
              <p:spPr bwMode="auto">
                <a:xfrm>
                  <a:off x="1134" y="0"/>
                  <a:ext cx="450" cy="1045"/>
                </a:xfrm>
                <a:custGeom>
                  <a:avLst/>
                  <a:gdLst>
                    <a:gd name="T0" fmla="*/ 426 w 449"/>
                    <a:gd name="T1" fmla="*/ 1045 h 1043"/>
                    <a:gd name="T2" fmla="*/ 450 w 449"/>
                    <a:gd name="T3" fmla="*/ 1045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8 w 449"/>
                    <a:gd name="T9" fmla="*/ 1045 h 1043"/>
                    <a:gd name="T10" fmla="*/ 426 w 449"/>
                    <a:gd name="T11" fmla="*/ 1045 h 1043"/>
                    <a:gd name="T12" fmla="*/ 426 w 449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9"/>
                    <a:gd name="T22" fmla="*/ 0 h 1043"/>
                    <a:gd name="T23" fmla="*/ 449 w 44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6" name="AutoShape 35"/>
                <p:cNvSpPr>
                  <a:spLocks noChangeArrowheads="1"/>
                </p:cNvSpPr>
                <p:nvPr/>
              </p:nvSpPr>
              <p:spPr bwMode="auto">
                <a:xfrm>
                  <a:off x="714" y="0"/>
                  <a:ext cx="540" cy="1045"/>
                </a:xfrm>
                <a:custGeom>
                  <a:avLst/>
                  <a:gdLst>
                    <a:gd name="T0" fmla="*/ 522 w 538"/>
                    <a:gd name="T1" fmla="*/ 1045 h 1043"/>
                    <a:gd name="T2" fmla="*/ 540 w 538"/>
                    <a:gd name="T3" fmla="*/ 1045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8 w 538"/>
                    <a:gd name="T9" fmla="*/ 1045 h 1043"/>
                    <a:gd name="T10" fmla="*/ 522 w 538"/>
                    <a:gd name="T11" fmla="*/ 1045 h 1043"/>
                    <a:gd name="T12" fmla="*/ 522 w 538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8"/>
                    <a:gd name="T22" fmla="*/ 0 h 1043"/>
                    <a:gd name="T23" fmla="*/ 538 w 53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7" name="AutoShape 36"/>
                <p:cNvSpPr>
                  <a:spLocks noChangeArrowheads="1"/>
                </p:cNvSpPr>
                <p:nvPr/>
              </p:nvSpPr>
              <p:spPr bwMode="auto">
                <a:xfrm>
                  <a:off x="306" y="0"/>
                  <a:ext cx="642" cy="1045"/>
                </a:xfrm>
                <a:custGeom>
                  <a:avLst/>
                  <a:gdLst>
                    <a:gd name="T0" fmla="*/ 624 w 640"/>
                    <a:gd name="T1" fmla="*/ 1045 h 1043"/>
                    <a:gd name="T2" fmla="*/ 642 w 640"/>
                    <a:gd name="T3" fmla="*/ 1045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600 w 640"/>
                    <a:gd name="T9" fmla="*/ 1045 h 1043"/>
                    <a:gd name="T10" fmla="*/ 624 w 640"/>
                    <a:gd name="T11" fmla="*/ 1045 h 1043"/>
                    <a:gd name="T12" fmla="*/ 624 w 640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40"/>
                    <a:gd name="T22" fmla="*/ 0 h 1043"/>
                    <a:gd name="T23" fmla="*/ 640 w 640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8" name="AutoShape 37"/>
                <p:cNvSpPr>
                  <a:spLocks noChangeArrowheads="1"/>
                </p:cNvSpPr>
                <p:nvPr/>
              </p:nvSpPr>
              <p:spPr bwMode="auto">
                <a:xfrm>
                  <a:off x="0" y="108"/>
                  <a:ext cx="630" cy="937"/>
                </a:xfrm>
                <a:custGeom>
                  <a:avLst/>
                  <a:gdLst>
                    <a:gd name="T0" fmla="*/ 606 w 628"/>
                    <a:gd name="T1" fmla="*/ 937 h 935"/>
                    <a:gd name="T2" fmla="*/ 630 w 628"/>
                    <a:gd name="T3" fmla="*/ 937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2 w 628"/>
                    <a:gd name="T9" fmla="*/ 937 h 935"/>
                    <a:gd name="T10" fmla="*/ 606 w 628"/>
                    <a:gd name="T11" fmla="*/ 937 h 935"/>
                    <a:gd name="T12" fmla="*/ 606 w 628"/>
                    <a:gd name="T13" fmla="*/ 937 h 9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28"/>
                    <a:gd name="T22" fmla="*/ 0 h 935"/>
                    <a:gd name="T23" fmla="*/ 628 w 628"/>
                    <a:gd name="T24" fmla="*/ 935 h 9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9" name="AutoShape 38"/>
                <p:cNvSpPr>
                  <a:spLocks noChangeArrowheads="1"/>
                </p:cNvSpPr>
                <p:nvPr/>
              </p:nvSpPr>
              <p:spPr bwMode="auto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5 h 1043"/>
                    <a:gd name="T2" fmla="*/ 42 w 155"/>
                    <a:gd name="T3" fmla="*/ 1045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5 h 1043"/>
                    <a:gd name="T10" fmla="*/ 18 w 155"/>
                    <a:gd name="T11" fmla="*/ 1045 h 1043"/>
                    <a:gd name="T12" fmla="*/ 18 w 155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5"/>
                    <a:gd name="T22" fmla="*/ 0 h 1043"/>
                    <a:gd name="T23" fmla="*/ 155 w 155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0" name="AutoShape 39"/>
                <p:cNvSpPr>
                  <a:spLocks noChangeArrowheads="1"/>
                </p:cNvSpPr>
                <p:nvPr/>
              </p:nvSpPr>
              <p:spPr bwMode="auto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5 h 1043"/>
                    <a:gd name="T2" fmla="*/ 36 w 239"/>
                    <a:gd name="T3" fmla="*/ 1045 h 1043"/>
                    <a:gd name="T4" fmla="*/ 240 w 239"/>
                    <a:gd name="T5" fmla="*/ 0 h 1043"/>
                    <a:gd name="T6" fmla="*/ 204 w 239"/>
                    <a:gd name="T7" fmla="*/ 0 h 1043"/>
                    <a:gd name="T8" fmla="*/ 0 w 239"/>
                    <a:gd name="T9" fmla="*/ 1045 h 1043"/>
                    <a:gd name="T10" fmla="*/ 18 w 239"/>
                    <a:gd name="T11" fmla="*/ 1045 h 1043"/>
                    <a:gd name="T12" fmla="*/ 18 w 239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"/>
                    <a:gd name="T22" fmla="*/ 0 h 1043"/>
                    <a:gd name="T23" fmla="*/ 239 w 2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1" name="AutoShape 40"/>
                <p:cNvSpPr>
                  <a:spLocks noChangeArrowheads="1"/>
                </p:cNvSpPr>
                <p:nvPr/>
              </p:nvSpPr>
              <p:spPr bwMode="auto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5 h 1043"/>
                    <a:gd name="T2" fmla="*/ 42 w 358"/>
                    <a:gd name="T3" fmla="*/ 1045 h 1043"/>
                    <a:gd name="T4" fmla="*/ 359 w 358"/>
                    <a:gd name="T5" fmla="*/ 0 h 1043"/>
                    <a:gd name="T6" fmla="*/ 318 w 358"/>
                    <a:gd name="T7" fmla="*/ 0 h 1043"/>
                    <a:gd name="T8" fmla="*/ 0 w 358"/>
                    <a:gd name="T9" fmla="*/ 1045 h 1043"/>
                    <a:gd name="T10" fmla="*/ 24 w 358"/>
                    <a:gd name="T11" fmla="*/ 1045 h 1043"/>
                    <a:gd name="T12" fmla="*/ 24 w 358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8"/>
                    <a:gd name="T22" fmla="*/ 0 h 1043"/>
                    <a:gd name="T23" fmla="*/ 358 w 35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2" name="AutoShape 41"/>
                <p:cNvSpPr>
                  <a:spLocks noChangeArrowheads="1"/>
                </p:cNvSpPr>
                <p:nvPr/>
              </p:nvSpPr>
              <p:spPr bwMode="auto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5 h 1043"/>
                    <a:gd name="T2" fmla="*/ 41 w 448"/>
                    <a:gd name="T3" fmla="*/ 1045 h 1043"/>
                    <a:gd name="T4" fmla="*/ 449 w 448"/>
                    <a:gd name="T5" fmla="*/ 0 h 1043"/>
                    <a:gd name="T6" fmla="*/ 407 w 448"/>
                    <a:gd name="T7" fmla="*/ 0 h 1043"/>
                    <a:gd name="T8" fmla="*/ 0 w 448"/>
                    <a:gd name="T9" fmla="*/ 1045 h 1043"/>
                    <a:gd name="T10" fmla="*/ 18 w 448"/>
                    <a:gd name="T11" fmla="*/ 1045 h 1043"/>
                    <a:gd name="T12" fmla="*/ 18 w 448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8"/>
                    <a:gd name="T22" fmla="*/ 0 h 1043"/>
                    <a:gd name="T23" fmla="*/ 448 w 448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3" name="AutoShape 42"/>
                <p:cNvSpPr>
                  <a:spLocks noChangeArrowheads="1"/>
                </p:cNvSpPr>
                <p:nvPr/>
              </p:nvSpPr>
              <p:spPr bwMode="auto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5 h 1043"/>
                    <a:gd name="T2" fmla="*/ 42 w 539"/>
                    <a:gd name="T3" fmla="*/ 1045 h 1043"/>
                    <a:gd name="T4" fmla="*/ 541 w 539"/>
                    <a:gd name="T5" fmla="*/ 0 h 1043"/>
                    <a:gd name="T6" fmla="*/ 499 w 539"/>
                    <a:gd name="T7" fmla="*/ 0 h 1043"/>
                    <a:gd name="T8" fmla="*/ 0 w 539"/>
                    <a:gd name="T9" fmla="*/ 1045 h 1043"/>
                    <a:gd name="T10" fmla="*/ 18 w 539"/>
                    <a:gd name="T11" fmla="*/ 1045 h 1043"/>
                    <a:gd name="T12" fmla="*/ 18 w 539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9"/>
                    <a:gd name="T22" fmla="*/ 0 h 1043"/>
                    <a:gd name="T23" fmla="*/ 539 w 539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4" name="AutoShape 43"/>
                <p:cNvSpPr>
                  <a:spLocks noChangeArrowheads="1"/>
                </p:cNvSpPr>
                <p:nvPr/>
              </p:nvSpPr>
              <p:spPr bwMode="auto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5 h 1043"/>
                    <a:gd name="T2" fmla="*/ 42 w 640"/>
                    <a:gd name="T3" fmla="*/ 1045 h 1043"/>
                    <a:gd name="T4" fmla="*/ 642 w 640"/>
                    <a:gd name="T5" fmla="*/ 0 h 1043"/>
                    <a:gd name="T6" fmla="*/ 594 w 640"/>
                    <a:gd name="T7" fmla="*/ 0 h 1043"/>
                    <a:gd name="T8" fmla="*/ 0 w 640"/>
                    <a:gd name="T9" fmla="*/ 1045 h 1043"/>
                    <a:gd name="T10" fmla="*/ 18 w 640"/>
                    <a:gd name="T11" fmla="*/ 1045 h 1043"/>
                    <a:gd name="T12" fmla="*/ 18 w 640"/>
                    <a:gd name="T13" fmla="*/ 1045 h 10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40"/>
                    <a:gd name="T22" fmla="*/ 0 h 1043"/>
                    <a:gd name="T23" fmla="*/ 640 w 640"/>
                    <a:gd name="T24" fmla="*/ 1043 h 10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5" name="AutoShape 44"/>
                <p:cNvSpPr>
                  <a:spLocks noChangeArrowheads="1"/>
                </p:cNvSpPr>
                <p:nvPr/>
              </p:nvSpPr>
              <p:spPr bwMode="auto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7 h 995"/>
                    <a:gd name="T2" fmla="*/ 48 w 670"/>
                    <a:gd name="T3" fmla="*/ 997 h 995"/>
                    <a:gd name="T4" fmla="*/ 672 w 670"/>
                    <a:gd name="T5" fmla="*/ 72 h 995"/>
                    <a:gd name="T6" fmla="*/ 672 w 670"/>
                    <a:gd name="T7" fmla="*/ 0 h 995"/>
                    <a:gd name="T8" fmla="*/ 0 w 670"/>
                    <a:gd name="T9" fmla="*/ 997 h 995"/>
                    <a:gd name="T10" fmla="*/ 24 w 670"/>
                    <a:gd name="T11" fmla="*/ 997 h 995"/>
                    <a:gd name="T12" fmla="*/ 24 w 670"/>
                    <a:gd name="T13" fmla="*/ 997 h 9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0"/>
                    <a:gd name="T22" fmla="*/ 0 h 995"/>
                    <a:gd name="T23" fmla="*/ 670 w 670"/>
                    <a:gd name="T24" fmla="*/ 995 h 99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BFBFB"/>
                    </a:gs>
                    <a:gs pos="100000">
                      <a:srgbClr val="AFAFA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060" name="Group 45"/>
              <p:cNvGrpSpPr>
                <a:grpSpLocks/>
              </p:cNvGrpSpPr>
              <p:nvPr/>
            </p:nvGrpSpPr>
            <p:grpSpPr bwMode="auto">
              <a:xfrm>
                <a:off x="0" y="558"/>
                <a:ext cx="5757" cy="486"/>
                <a:chOff x="0" y="558"/>
                <a:chExt cx="5757" cy="486"/>
              </a:xfrm>
            </p:grpSpPr>
            <p:sp>
              <p:nvSpPr>
                <p:cNvPr id="1079" name="AutoShape 46"/>
                <p:cNvSpPr>
                  <a:spLocks noChangeArrowheads="1"/>
                </p:cNvSpPr>
                <p:nvPr/>
              </p:nvSpPr>
              <p:spPr bwMode="auto">
                <a:xfrm>
                  <a:off x="0" y="618"/>
                  <a:ext cx="306" cy="427"/>
                </a:xfrm>
                <a:custGeom>
                  <a:avLst/>
                  <a:gdLst>
                    <a:gd name="T0" fmla="*/ 282 w 305"/>
                    <a:gd name="T1" fmla="*/ 427 h 426"/>
                    <a:gd name="T2" fmla="*/ 306 w 305"/>
                    <a:gd name="T3" fmla="*/ 427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2 w 305"/>
                    <a:gd name="T9" fmla="*/ 427 h 426"/>
                    <a:gd name="T10" fmla="*/ 282 w 305"/>
                    <a:gd name="T11" fmla="*/ 427 h 426"/>
                    <a:gd name="T12" fmla="*/ 282 w 305"/>
                    <a:gd name="T13" fmla="*/ 427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5"/>
                    <a:gd name="T22" fmla="*/ 0 h 426"/>
                    <a:gd name="T23" fmla="*/ 305 w 305"/>
                    <a:gd name="T24" fmla="*/ 426 h 4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0" name="AutoShape 47"/>
                <p:cNvSpPr>
                  <a:spLocks noChangeArrowheads="1"/>
                </p:cNvSpPr>
                <p:nvPr/>
              </p:nvSpPr>
              <p:spPr bwMode="auto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7 h 486"/>
                    <a:gd name="T2" fmla="*/ 48 w 347"/>
                    <a:gd name="T3" fmla="*/ 487 h 486"/>
                    <a:gd name="T4" fmla="*/ 348 w 347"/>
                    <a:gd name="T5" fmla="*/ 72 h 486"/>
                    <a:gd name="T6" fmla="*/ 348 w 347"/>
                    <a:gd name="T7" fmla="*/ 0 h 486"/>
                    <a:gd name="T8" fmla="*/ 0 w 347"/>
                    <a:gd name="T9" fmla="*/ 487 h 486"/>
                    <a:gd name="T10" fmla="*/ 24 w 347"/>
                    <a:gd name="T11" fmla="*/ 487 h 486"/>
                    <a:gd name="T12" fmla="*/ 24 w 347"/>
                    <a:gd name="T13" fmla="*/ 487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47"/>
                    <a:gd name="T22" fmla="*/ 0 h 486"/>
                    <a:gd name="T23" fmla="*/ 347 w 347"/>
                    <a:gd name="T24" fmla="*/ 486 h 48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061" name="Group 48"/>
              <p:cNvGrpSpPr>
                <a:grpSpLocks/>
              </p:cNvGrpSpPr>
              <p:nvPr/>
            </p:nvGrpSpPr>
            <p:grpSpPr bwMode="auto">
              <a:xfrm>
                <a:off x="264" y="1039"/>
                <a:ext cx="5199" cy="3279"/>
                <a:chOff x="264" y="1039"/>
                <a:chExt cx="5199" cy="3279"/>
              </a:xfrm>
            </p:grpSpPr>
            <p:sp>
              <p:nvSpPr>
                <p:cNvPr id="1070" name="AutoShape 49"/>
                <p:cNvSpPr>
                  <a:spLocks noChangeArrowheads="1"/>
                </p:cNvSpPr>
                <p:nvPr/>
              </p:nvSpPr>
              <p:spPr bwMode="auto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80 h 3273"/>
                    <a:gd name="T6" fmla="*/ 42 w 42"/>
                    <a:gd name="T7" fmla="*/ 3280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"/>
                    <a:gd name="T22" fmla="*/ 0 h 3273"/>
                    <a:gd name="T23" fmla="*/ 42 w 42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1" name="AutoShape 50"/>
                <p:cNvSpPr>
                  <a:spLocks noChangeArrowheads="1"/>
                </p:cNvSpPr>
                <p:nvPr/>
              </p:nvSpPr>
              <p:spPr bwMode="auto">
                <a:xfrm>
                  <a:off x="2154" y="1039"/>
                  <a:ext cx="401" cy="3280"/>
                </a:xfrm>
                <a:custGeom>
                  <a:avLst/>
                  <a:gdLst>
                    <a:gd name="T0" fmla="*/ 377 w 400"/>
                    <a:gd name="T1" fmla="*/ 0 h 3273"/>
                    <a:gd name="T2" fmla="*/ 359 w 400"/>
                    <a:gd name="T3" fmla="*/ 0 h 3273"/>
                    <a:gd name="T4" fmla="*/ 0 w 400"/>
                    <a:gd name="T5" fmla="*/ 3280 h 3273"/>
                    <a:gd name="T6" fmla="*/ 41 w 400"/>
                    <a:gd name="T7" fmla="*/ 3280 h 3273"/>
                    <a:gd name="T8" fmla="*/ 401 w 400"/>
                    <a:gd name="T9" fmla="*/ 0 h 3273"/>
                    <a:gd name="T10" fmla="*/ 377 w 400"/>
                    <a:gd name="T11" fmla="*/ 0 h 3273"/>
                    <a:gd name="T12" fmla="*/ 377 w 400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0"/>
                    <a:gd name="T22" fmla="*/ 0 h 3273"/>
                    <a:gd name="T23" fmla="*/ 400 w 400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2" name="AutoShape 51"/>
                <p:cNvSpPr>
                  <a:spLocks noChangeArrowheads="1"/>
                </p:cNvSpPr>
                <p:nvPr/>
              </p:nvSpPr>
              <p:spPr bwMode="auto">
                <a:xfrm>
                  <a:off x="1530" y="1039"/>
                  <a:ext cx="677" cy="3280"/>
                </a:xfrm>
                <a:custGeom>
                  <a:avLst/>
                  <a:gdLst>
                    <a:gd name="T0" fmla="*/ 659 w 675"/>
                    <a:gd name="T1" fmla="*/ 0 h 3273"/>
                    <a:gd name="T2" fmla="*/ 641 w 675"/>
                    <a:gd name="T3" fmla="*/ 0 h 3273"/>
                    <a:gd name="T4" fmla="*/ 0 w 675"/>
                    <a:gd name="T5" fmla="*/ 3280 h 3273"/>
                    <a:gd name="T6" fmla="*/ 42 w 675"/>
                    <a:gd name="T7" fmla="*/ 3280 h 3273"/>
                    <a:gd name="T8" fmla="*/ 677 w 675"/>
                    <a:gd name="T9" fmla="*/ 0 h 3273"/>
                    <a:gd name="T10" fmla="*/ 659 w 675"/>
                    <a:gd name="T11" fmla="*/ 0 h 3273"/>
                    <a:gd name="T12" fmla="*/ 659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5"/>
                    <a:gd name="T22" fmla="*/ 0 h 3273"/>
                    <a:gd name="T23" fmla="*/ 675 w 675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3" name="AutoShape 52"/>
                <p:cNvSpPr>
                  <a:spLocks noChangeArrowheads="1"/>
                </p:cNvSpPr>
                <p:nvPr/>
              </p:nvSpPr>
              <p:spPr bwMode="auto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1"/>
                    <a:gd name="T22" fmla="*/ 0 h 3280"/>
                    <a:gd name="T23" fmla="*/ 1031 w 1031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4" name="AutoShape 53"/>
                <p:cNvSpPr>
                  <a:spLocks noChangeArrowheads="1"/>
                </p:cNvSpPr>
                <p:nvPr/>
              </p:nvSpPr>
              <p:spPr bwMode="auto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19"/>
                    <a:gd name="T22" fmla="*/ 0 h 3280"/>
                    <a:gd name="T23" fmla="*/ 1319 w 1319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5" name="AutoShape 54"/>
                <p:cNvSpPr>
                  <a:spLocks noChangeArrowheads="1"/>
                </p:cNvSpPr>
                <p:nvPr/>
              </p:nvSpPr>
              <p:spPr bwMode="auto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60 w 401"/>
                    <a:gd name="T5" fmla="*/ 3280 h 3273"/>
                    <a:gd name="T6" fmla="*/ 402 w 401"/>
                    <a:gd name="T7" fmla="*/ 3280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1"/>
                    <a:gd name="T22" fmla="*/ 0 h 3273"/>
                    <a:gd name="T23" fmla="*/ 401 w 401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6" name="AutoShape 55"/>
                <p:cNvSpPr>
                  <a:spLocks noChangeArrowheads="1"/>
                </p:cNvSpPr>
                <p:nvPr/>
              </p:nvSpPr>
              <p:spPr bwMode="auto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2 w 675"/>
                    <a:gd name="T5" fmla="*/ 3280 h 3273"/>
                    <a:gd name="T6" fmla="*/ 677 w 675"/>
                    <a:gd name="T7" fmla="*/ 3280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5"/>
                    <a:gd name="T22" fmla="*/ 0 h 3273"/>
                    <a:gd name="T23" fmla="*/ 675 w 675"/>
                    <a:gd name="T24" fmla="*/ 3273 h 32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7" name="AutoShape 56"/>
                <p:cNvSpPr>
                  <a:spLocks noChangeArrowheads="1"/>
                </p:cNvSpPr>
                <p:nvPr/>
              </p:nvSpPr>
              <p:spPr bwMode="auto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6"/>
                    <a:gd name="T22" fmla="*/ 0 h 3280"/>
                    <a:gd name="T23" fmla="*/ 1036 w 1036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8" name="AutoShape 57"/>
                <p:cNvSpPr>
                  <a:spLocks noChangeArrowheads="1"/>
                </p:cNvSpPr>
                <p:nvPr/>
              </p:nvSpPr>
              <p:spPr bwMode="auto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27"/>
                    <a:gd name="T22" fmla="*/ 0 h 3280"/>
                    <a:gd name="T23" fmla="*/ 1327 w 1327"/>
                    <a:gd name="T24" fmla="*/ 3280 h 32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AFAFAF"/>
                    </a:gs>
                    <a:gs pos="100000">
                      <a:srgbClr val="FBFBF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062" name="AutoShape 58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54"/>
                  <a:gd name="T22" fmla="*/ 0 h 2632"/>
                  <a:gd name="T23" fmla="*/ 1254 w 1254"/>
                  <a:gd name="T24" fmla="*/ 2632 h 26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FAFAF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3" name="AutoShape 59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48"/>
                  <a:gd name="T22" fmla="*/ 0 h 1676"/>
                  <a:gd name="T23" fmla="*/ 948 w 948"/>
                  <a:gd name="T24" fmla="*/ 1676 h 16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4" name="AutoShape 60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9"/>
                  <a:gd name="T22" fmla="*/ 0 h 937"/>
                  <a:gd name="T23" fmla="*/ 629 w 629"/>
                  <a:gd name="T24" fmla="*/ 937 h 9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5" name="AutoShape 61"/>
              <p:cNvSpPr>
                <a:spLocks noChangeArrowheads="1"/>
              </p:cNvSpPr>
              <p:nvPr/>
            </p:nvSpPr>
            <p:spPr bwMode="auto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5"/>
                  <a:gd name="T22" fmla="*/ 0 h 427"/>
                  <a:gd name="T23" fmla="*/ 305 w 305"/>
                  <a:gd name="T24" fmla="*/ 427 h 4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6" name="AutoShape 62"/>
              <p:cNvSpPr>
                <a:spLocks noChangeArrowheads="1"/>
              </p:cNvSpPr>
              <p:nvPr/>
            </p:nvSpPr>
            <p:spPr bwMode="auto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77"/>
                  <a:gd name="T22" fmla="*/ 0 h 2686"/>
                  <a:gd name="T23" fmla="*/ 1277 w 1277"/>
                  <a:gd name="T24" fmla="*/ 2686 h 26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FAFAF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7" name="AutoShape 63"/>
              <p:cNvSpPr>
                <a:spLocks noChangeArrowheads="1"/>
              </p:cNvSpPr>
              <p:nvPr/>
            </p:nvSpPr>
            <p:spPr bwMode="auto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8"/>
                  <a:gd name="T22" fmla="*/ 0 h 1730"/>
                  <a:gd name="T23" fmla="*/ 988 w 988"/>
                  <a:gd name="T24" fmla="*/ 1730 h 17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8" name="AutoShape 64"/>
              <p:cNvSpPr>
                <a:spLocks noChangeArrowheads="1"/>
              </p:cNvSpPr>
              <p:nvPr/>
            </p:nvSpPr>
            <p:spPr bwMode="auto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0"/>
                  <a:gd name="T22" fmla="*/ 0 h 997"/>
                  <a:gd name="T23" fmla="*/ 670 w 670"/>
                  <a:gd name="T24" fmla="*/ 997 h 9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9" name="AutoShape 65"/>
              <p:cNvSpPr>
                <a:spLocks noChangeArrowheads="1"/>
              </p:cNvSpPr>
              <p:nvPr/>
            </p:nvSpPr>
            <p:spPr bwMode="auto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487"/>
                  <a:gd name="T23" fmla="*/ 346 w 346"/>
                  <a:gd name="T24" fmla="*/ 487 h 4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027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27000"/>
            <a:ext cx="822483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8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48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9" name="Text Box 68"/>
          <p:cNvSpPr txBox="1">
            <a:spLocks noChangeArrowheads="1"/>
          </p:cNvSpPr>
          <p:nvPr/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1030" name="Text Box 69"/>
          <p:cNvSpPr txBox="1">
            <a:spLocks noChangeArrowheads="1"/>
          </p:cNvSpPr>
          <p:nvPr/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118" name="Rectangle 7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2050"/>
            <a:ext cx="2128838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F1DD05FE-5FF3-4507-98C0-B009C796AA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+mj-lt"/>
          <a:ea typeface="Arial Unicode MS" pitchFamily="34" charset="-128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ea typeface="Arial Unicode MS" pitchFamily="34" charset="-128"/>
          <a:cs typeface="Arial Unicode M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ea typeface="Arial Unicode MS" pitchFamily="34" charset="-128"/>
          <a:cs typeface="Arial Unicode M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ea typeface="Arial Unicode MS" pitchFamily="34" charset="-128"/>
          <a:cs typeface="Arial Unicode M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ea typeface="Arial Unicode MS" pitchFamily="34" charset="-128"/>
          <a:cs typeface="Arial Unicode MS" charset="0"/>
        </a:defRPr>
      </a:lvl5pPr>
      <a:lvl6pPr marL="457200"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cs typeface="Arial Unicode MS" charset="0"/>
        </a:defRPr>
      </a:lvl6pPr>
      <a:lvl7pPr marL="914400"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cs typeface="Arial Unicode MS" charset="0"/>
        </a:defRPr>
      </a:lvl7pPr>
      <a:lvl8pPr marL="1371600"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cs typeface="Arial Unicode MS" charset="0"/>
        </a:defRPr>
      </a:lvl8pPr>
      <a:lvl9pPr marL="1828800" algn="ctr" defTabSz="449263" rtl="0" eaLnBrk="0" fontAlgn="base" hangingPunct="0">
        <a:spcBef>
          <a:spcPct val="0"/>
        </a:spcBef>
        <a:spcAft>
          <a:spcPct val="0"/>
        </a:spcAft>
        <a:buClr>
          <a:srgbClr val="336600"/>
        </a:buClr>
        <a:buSzPct val="100000"/>
        <a:buFont typeface="Arial" charset="0"/>
        <a:defRPr sz="4400">
          <a:solidFill>
            <a:srgbClr val="336600"/>
          </a:solidFill>
          <a:latin typeface="Arial" charset="0"/>
          <a:cs typeface="Arial Unicode MS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336600"/>
        </a:buClr>
        <a:buSzPct val="115000"/>
        <a:buFont typeface="Wingdings" pitchFamily="2" charset="2"/>
        <a:buChar char=""/>
        <a:defRPr sz="32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"/>
        <a:defRPr sz="28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336600"/>
        </a:buClr>
        <a:buSzPct val="115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15000"/>
        <a:buFont typeface="Wingdings" pitchFamily="2" charset="2"/>
        <a:buChar char="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15000"/>
        <a:buFont typeface="Wingdings" charset="2"/>
        <a:buChar char="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15000"/>
        <a:buFont typeface="Wingdings" charset="2"/>
        <a:buChar char="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15000"/>
        <a:buFont typeface="Wingdings" charset="2"/>
        <a:buChar char="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15000"/>
        <a:buFont typeface="Wingdings" charset="2"/>
        <a:buChar char="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99A6C6B-B7D1-4C12-BE22-CFBD0E37C07C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A26DEF1-AE33-4694-92BA-ACA6F40AD4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ru.wikipedia.org/wiki/%D0%A4%D0%B0%D0%B9%D0%BB:Rel%C3%A63.jpg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F%D0%BE%D0%BB%D1%83%D0%BF%D1%80%D0%BE%D0%B2%D0%BE%D0%B4%D0%BD%D0%B8%D0%BA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://ru.wikipedia.org/wiki/%D0%AD%D0%BB%D0%B5%D0%BA%D1%82%D1%80%D0%BE%D0%BD%D0%B8%D0%BA%D0%B0_(%D0%BD%D0%B0%D1%83%D0%BA%D0%B0)" TargetMode="External"/><Relationship Id="rId2" Type="http://schemas.openxmlformats.org/officeDocument/2006/relationships/hyperlink" Target="http://upload.wikimedia.org/wikipedia/commons/c/cb/BJT_NPN_symbol_(case).svg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ru.wikipedia.org/wiki/%D0%90%D0%BD%D0%B3%D0%BB%D0%B8%D0%B9%D1%81%D0%BA%D0%B8%D0%B9_%D1%8F%D0%B7%D1%8B%D0%BA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hyperlink" Target="http://upload.wikimedia.org/wikipedia/commons/6/6d/JFET_N-dep_symbol.svg" TargetMode="External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http://www.tspu.tula.ru/ivt/old_site/umr/apk/lecture/theme1/RUS.gif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ibm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642938" y="260350"/>
            <a:ext cx="7772400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 anchorCtr="1"/>
          <a:lstStyle/>
          <a:p>
            <a:pPr marL="1371600" indent="-1371600" algn="ctr">
              <a:buClr>
                <a:srgbClr val="336600"/>
              </a:buClr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/>
            </a:pPr>
            <a:r>
              <a:rPr lang="en-GB" sz="8000" dirty="0" err="1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Лекция</a:t>
            </a:r>
            <a:r>
              <a:rPr lang="en-GB" sz="8000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684213" y="1785938"/>
            <a:ext cx="7920037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r>
              <a:rPr lang="en-GB" sz="3600">
                <a:solidFill>
                  <a:srgbClr val="000000"/>
                </a:solidFill>
              </a:rPr>
              <a:t>История </a:t>
            </a:r>
            <a:r>
              <a:rPr lang="ru-RU" sz="3600">
                <a:solidFill>
                  <a:srgbClr val="000000"/>
                </a:solidFill>
              </a:rPr>
              <a:t>вычислительной техники</a:t>
            </a:r>
            <a:endParaRPr lang="en-GB" sz="360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AutoNum type="arabicPeriod"/>
            </a:pPr>
            <a:r>
              <a:rPr lang="en-GB" sz="3600">
                <a:solidFill>
                  <a:srgbClr val="000000"/>
                </a:solidFill>
              </a:rPr>
              <a:t>Физическая организация хранения и передачи данных в компьютере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GB" sz="3600">
                <a:solidFill>
                  <a:srgbClr val="000000"/>
                </a:solidFill>
              </a:rPr>
              <a:t>Файловая структура организации информации в компьютере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3808" y="5733256"/>
            <a:ext cx="3494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Отредактировано: 23.10.2016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971600" y="0"/>
            <a:ext cx="4032448" cy="779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Джордж</a:t>
            </a:r>
            <a:r>
              <a:rPr lang="en-GB" sz="40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0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Буль</a:t>
            </a:r>
            <a:endParaRPr lang="en-GB" sz="4000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5795963" y="1916113"/>
            <a:ext cx="3101975" cy="3384550"/>
            <a:chOff x="2311" y="346"/>
            <a:chExt cx="3294" cy="3673"/>
          </a:xfrm>
        </p:grpSpPr>
        <p:pic>
          <p:nvPicPr>
            <p:cNvPr id="1126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" y="346"/>
              <a:ext cx="3295" cy="3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270" name="Text Box 4"/>
            <p:cNvSpPr txBox="1">
              <a:spLocks noChangeArrowheads="1"/>
            </p:cNvSpPr>
            <p:nvPr/>
          </p:nvSpPr>
          <p:spPr bwMode="auto">
            <a:xfrm>
              <a:off x="2311" y="346"/>
              <a:ext cx="3295" cy="3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323528" y="1768514"/>
            <a:ext cx="6192837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sz="2400" dirty="0" err="1">
                <a:solidFill>
                  <a:srgbClr val="000000"/>
                </a:solidFill>
              </a:rPr>
              <a:t>Система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Буля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хорошо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подходит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для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описания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электрических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переключателей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схем</a:t>
            </a:r>
            <a:r>
              <a:rPr lang="en-GB" sz="2400" dirty="0">
                <a:solidFill>
                  <a:srgbClr val="000000"/>
                </a:solidFill>
              </a:rPr>
              <a:t>. </a:t>
            </a:r>
            <a:r>
              <a:rPr lang="en-GB" sz="2400" dirty="0" err="1">
                <a:solidFill>
                  <a:srgbClr val="000000"/>
                </a:solidFill>
              </a:rPr>
              <a:t>Ток</a:t>
            </a:r>
            <a:r>
              <a:rPr lang="en-GB" sz="2400" dirty="0">
                <a:solidFill>
                  <a:srgbClr val="000000"/>
                </a:solidFill>
              </a:rPr>
              <a:t> в </a:t>
            </a:r>
            <a:r>
              <a:rPr lang="en-GB" sz="2400" dirty="0" err="1">
                <a:solidFill>
                  <a:srgbClr val="000000"/>
                </a:solidFill>
              </a:rPr>
              <a:t>цепи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может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либо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протекать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либо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отсутствовать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подобно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тому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как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утверждение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может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быть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либо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истинным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либо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ложным</a:t>
            </a:r>
            <a:r>
              <a:rPr lang="en-GB" sz="2400" dirty="0">
                <a:solidFill>
                  <a:srgbClr val="000000"/>
                </a:solidFill>
              </a:rPr>
              <a:t>. А </a:t>
            </a:r>
            <a:r>
              <a:rPr lang="en-GB" sz="2400" dirty="0" err="1">
                <a:solidFill>
                  <a:srgbClr val="000000"/>
                </a:solidFill>
              </a:rPr>
              <a:t>еще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несколько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десятилетий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спустя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уже</a:t>
            </a:r>
            <a:r>
              <a:rPr lang="en-GB" sz="2400" dirty="0">
                <a:solidFill>
                  <a:srgbClr val="000000"/>
                </a:solidFill>
              </a:rPr>
              <a:t> в ХХ </a:t>
            </a:r>
            <a:r>
              <a:rPr lang="en-GB" sz="2400" dirty="0" err="1">
                <a:solidFill>
                  <a:srgbClr val="000000"/>
                </a:solidFill>
              </a:rPr>
              <a:t>столетии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ученые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объединили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созданный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Джорджем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Булем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математический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аппарат</a:t>
            </a:r>
            <a:r>
              <a:rPr lang="en-GB" sz="2400" dirty="0">
                <a:solidFill>
                  <a:srgbClr val="000000"/>
                </a:solidFill>
              </a:rPr>
              <a:t> с </a:t>
            </a:r>
            <a:r>
              <a:rPr lang="en-GB" sz="2400" dirty="0" err="1">
                <a:solidFill>
                  <a:srgbClr val="000000"/>
                </a:solidFill>
              </a:rPr>
              <a:t>двоичной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системой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счисления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заложив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тем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самым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основы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для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разработки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цифрового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электронного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компьютера</a:t>
            </a:r>
            <a:r>
              <a:rPr lang="en-GB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803391"/>
            <a:ext cx="8136904" cy="99211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Создатель математического аппарата для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двоичной системы счисления (середина 19 века)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48679"/>
            <a:ext cx="7128792" cy="6309321"/>
          </a:xfrm>
        </p:spPr>
        <p:txBody>
          <a:bodyPr/>
          <a:lstStyle/>
          <a:p>
            <a:pPr algn="l" eaLnBrk="1" hangingPunct="1"/>
            <a:r>
              <a:rPr lang="ru-RU" sz="2800" dirty="0" smtClean="0"/>
              <a:t>Релейные вычислительные устройства </a:t>
            </a:r>
            <a:r>
              <a:rPr lang="ru-RU" sz="1800" dirty="0" smtClean="0"/>
              <a:t>1830 – спорное </a:t>
            </a:r>
            <a:r>
              <a:rPr lang="ru-RU" sz="1800" dirty="0"/>
              <a:t>изобретение – россиянин - П. Л. </a:t>
            </a:r>
            <a:r>
              <a:rPr lang="ru-RU" sz="1800" dirty="0" smtClean="0"/>
              <a:t>Шиллинг</a:t>
            </a:r>
            <a:r>
              <a:rPr lang="ru-RU" sz="1800" dirty="0"/>
              <a:t>, американец - </a:t>
            </a:r>
            <a:r>
              <a:rPr lang="ru-RU" sz="1800" dirty="0" smtClean="0"/>
              <a:t>Джозеф Генри  -  по 1965 год в ЭВМ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1800" b="1" dirty="0" smtClean="0"/>
              <a:t>Реле́</a:t>
            </a:r>
            <a:r>
              <a:rPr lang="ru-RU" sz="1800" dirty="0" smtClean="0"/>
              <a:t> — электромагнитный аппарат (переключатель), предназначенный для коммутации электрических цепей (скачкообразного изменения выходных величин) при заданных изменениях электрических или не электрических входных величин. Широко используется в различных автоматических устройствах. Различают электрические, пневматические, механические виды реле, но наибольшее распространение получили электрические (электромагнитные) реле.</a:t>
            </a:r>
            <a:br>
              <a:rPr lang="ru-RU" sz="1800" dirty="0" smtClean="0"/>
            </a:br>
            <a:r>
              <a:rPr lang="ru-RU" sz="1800" dirty="0" smtClean="0"/>
              <a:t>Основные части реле: электромагнит, якорь и переключатель. Электромагнит представляет собой электрический провод, намотанный на катушку с сердечником из магнитного материала. Якорь — пластина из магнитного материала, через толкатель управляющая контактами. При пропускании электрического тока через обмотку электромагнита возникающее магнитное поле притягивает к сердечнику якорь, который через толкатель смещает и тем самым переключает контакты. Переключатели могут быть замыкающими, размыкающими, переключающими.</a:t>
            </a:r>
          </a:p>
        </p:txBody>
      </p:sp>
      <p:pic>
        <p:nvPicPr>
          <p:cNvPr id="12291" name="Picture 6" descr="150px-Rel%C3%A63">
            <a:hlinkClick r:id="rId2" tooltip="Принцип действия реле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46331"/>
            <a:ext cx="17875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0"/>
            <a:ext cx="5071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Электрический период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483225" cy="417512"/>
          </a:xfrm>
        </p:spPr>
        <p:txBody>
          <a:bodyPr/>
          <a:lstStyle/>
          <a:p>
            <a:pPr eaLnBrk="1" hangingPunct="1"/>
            <a:r>
              <a:rPr lang="ru-RU" sz="4000" b="1" dirty="0" smtClean="0"/>
              <a:t>Электронная лампа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5761038" cy="486160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dirty="0" smtClean="0"/>
              <a:t>Электронная лампа</a:t>
            </a:r>
            <a:r>
              <a:rPr lang="ru-RU" dirty="0" smtClean="0"/>
              <a:t>, </a:t>
            </a:r>
            <a:r>
              <a:rPr lang="ru-RU" b="1" dirty="0" smtClean="0"/>
              <a:t>радиолампа</a:t>
            </a:r>
            <a:r>
              <a:rPr lang="ru-RU" dirty="0" smtClean="0"/>
              <a:t> — электровакуумный прибор (точнее, вакуумный электронный прибор), работа которого осуществляется за счёт изменения потока электронов, движущихся в вакууме или разрежённом газе между электродами.</a:t>
            </a:r>
          </a:p>
        </p:txBody>
      </p:sp>
      <p:pic>
        <p:nvPicPr>
          <p:cNvPr id="13316" name="Picture 5" descr="ht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60350"/>
            <a:ext cx="28384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ламп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84538"/>
            <a:ext cx="23050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841097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В 1905 году этот «эффект Эдисона» </a:t>
            </a:r>
            <a:r>
              <a:rPr lang="ru-RU" sz="1400" dirty="0" smtClean="0">
                <a:solidFill>
                  <a:schemeClr val="tx1"/>
                </a:solidFill>
              </a:rPr>
              <a:t>(1883) стал </a:t>
            </a:r>
            <a:r>
              <a:rPr lang="ru-RU" sz="1400" dirty="0">
                <a:solidFill>
                  <a:schemeClr val="tx1"/>
                </a:solidFill>
              </a:rPr>
              <a:t>основой британского патента </a:t>
            </a:r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>Джона </a:t>
            </a:r>
            <a:r>
              <a:rPr lang="ru-RU" sz="1400" dirty="0">
                <a:solidFill>
                  <a:schemeClr val="tx1"/>
                </a:solidFill>
              </a:rPr>
              <a:t>Флеминга на «прибор для преобразования переменного тока в </a:t>
            </a:r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>постоянный</a:t>
            </a:r>
            <a:r>
              <a:rPr lang="ru-RU" sz="1400" dirty="0">
                <a:solidFill>
                  <a:schemeClr val="tx1"/>
                </a:solidFill>
              </a:rPr>
              <a:t>» — первую электронную лампу, открывшую век электроники</a:t>
            </a:r>
            <a:r>
              <a:rPr lang="ru-RU" sz="1400" dirty="0" smtClean="0">
                <a:solidFill>
                  <a:schemeClr val="tx1"/>
                </a:solidFill>
              </a:rPr>
              <a:t>.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По 1980 – </a:t>
            </a:r>
            <a:r>
              <a:rPr lang="ru-RU" sz="1400" dirty="0" err="1" smtClean="0">
                <a:solidFill>
                  <a:schemeClr val="tx1"/>
                </a:solidFill>
              </a:rPr>
              <a:t>ые</a:t>
            </a:r>
            <a:r>
              <a:rPr lang="ru-RU" sz="1400" dirty="0" smtClean="0">
                <a:solidFill>
                  <a:schemeClr val="tx1"/>
                </a:solidFill>
              </a:rPr>
              <a:t> в ЭВМ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57200" y="104775"/>
            <a:ext cx="8229600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Джон Бардин, Уильям Шокли и Уолтер Браттейн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28688" y="1357313"/>
            <a:ext cx="7427912" cy="4013200"/>
            <a:chOff x="585" y="855"/>
            <a:chExt cx="4679" cy="2528"/>
          </a:xfrm>
        </p:grpSpPr>
        <p:pic>
          <p:nvPicPr>
            <p:cNvPr id="2150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" y="855"/>
              <a:ext cx="4680" cy="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1510" name="Text Box 4"/>
            <p:cNvSpPr txBox="1">
              <a:spLocks noChangeArrowheads="1"/>
            </p:cNvSpPr>
            <p:nvPr/>
          </p:nvSpPr>
          <p:spPr bwMode="auto">
            <a:xfrm>
              <a:off x="585" y="855"/>
              <a:ext cx="4680" cy="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504825" y="5500688"/>
            <a:ext cx="79089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1948 г. – изобретение </a:t>
            </a:r>
            <a:r>
              <a:rPr lang="en-GB" sz="2400" i="1">
                <a:solidFill>
                  <a:srgbClr val="000000"/>
                </a:solidFill>
              </a:rPr>
              <a:t>транзисторов</a:t>
            </a:r>
            <a:r>
              <a:rPr lang="en-GB" sz="2400">
                <a:solidFill>
                  <a:srgbClr val="000000"/>
                </a:solidFill>
              </a:rPr>
              <a:t> – миниатюрных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электронных приборов, которые смогли заменить в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компьютерах электронные лампы.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1920" y="135907"/>
            <a:ext cx="4918075" cy="576262"/>
          </a:xfrm>
        </p:spPr>
        <p:txBody>
          <a:bodyPr/>
          <a:lstStyle/>
          <a:p>
            <a:pPr eaLnBrk="1" hangingPunct="1"/>
            <a:r>
              <a:rPr lang="ru-RU" sz="4000" dirty="0" smtClean="0"/>
              <a:t>Транзистор </a:t>
            </a:r>
          </a:p>
        </p:txBody>
      </p:sp>
      <p:pic>
        <p:nvPicPr>
          <p:cNvPr id="22531" name="Picture 4" descr="Файл:BJT NPN symbol (case).svg">
            <a:hlinkClick r:id="rId2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3107" y="3274610"/>
            <a:ext cx="1584325" cy="1582738"/>
          </a:xfrm>
        </p:spPr>
      </p:pic>
      <p:pic>
        <p:nvPicPr>
          <p:cNvPr id="22532" name="Picture 6" descr="Файл:JFET N-dep symbol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813" y="5071470"/>
            <a:ext cx="17272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276870" y="3417294"/>
            <a:ext cx="7150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ru-RU" sz="2400" b="1" dirty="0" err="1">
                <a:solidFill>
                  <a:schemeClr val="tx1"/>
                </a:solidFill>
              </a:rPr>
              <a:t>Транзи́стор</a:t>
            </a:r>
            <a:r>
              <a:rPr lang="ru-RU" sz="2400" dirty="0">
                <a:solidFill>
                  <a:schemeClr val="tx1"/>
                </a:solidFill>
              </a:rPr>
              <a:t> (от </a:t>
            </a:r>
            <a:r>
              <a:rPr lang="ru-RU" sz="2400" dirty="0">
                <a:solidFill>
                  <a:schemeClr val="tx1"/>
                </a:solidFill>
                <a:hlinkClick r:id="rId6" tooltip="Английский язык"/>
              </a:rPr>
              <a:t>англ.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transfer</a:t>
            </a:r>
            <a:r>
              <a:rPr lang="ru-RU" sz="2400" dirty="0">
                <a:solidFill>
                  <a:schemeClr val="tx1"/>
                </a:solidFill>
              </a:rPr>
              <a:t> — переносить и </a:t>
            </a:r>
            <a:r>
              <a:rPr lang="ru-RU" sz="2400" i="1" dirty="0" err="1">
                <a:solidFill>
                  <a:schemeClr val="tx1"/>
                </a:solidFill>
              </a:rPr>
              <a:t>resistance</a:t>
            </a:r>
            <a:r>
              <a:rPr lang="ru-RU" sz="2400" dirty="0">
                <a:solidFill>
                  <a:schemeClr val="tx1"/>
                </a:solidFill>
              </a:rPr>
              <a:t> — сопротивление) — </a:t>
            </a:r>
            <a:r>
              <a:rPr lang="ru-RU" sz="2400" dirty="0">
                <a:solidFill>
                  <a:schemeClr val="tx1"/>
                </a:solidFill>
                <a:hlinkClick r:id="rId7" tooltip="Электроника (наука)"/>
              </a:rPr>
              <a:t>электронный</a:t>
            </a:r>
            <a:r>
              <a:rPr lang="ru-RU" sz="2400" dirty="0">
                <a:solidFill>
                  <a:schemeClr val="tx1"/>
                </a:solidFill>
              </a:rPr>
              <a:t> прибор из </a:t>
            </a:r>
            <a:r>
              <a:rPr lang="ru-RU" sz="2400" dirty="0">
                <a:solidFill>
                  <a:schemeClr val="tx1"/>
                </a:solidFill>
                <a:hlinkClick r:id="rId8" tooltip="Полупроводник"/>
              </a:rPr>
              <a:t>полупроводникового</a:t>
            </a:r>
            <a:r>
              <a:rPr lang="ru-RU" sz="2400" dirty="0">
                <a:solidFill>
                  <a:schemeClr val="tx1"/>
                </a:solidFill>
              </a:rPr>
              <a:t> материала, обычно с тремя выводами, позволяющий входным сигналом управлять током в электрической цепи. Обычно используется для усиления, генерирования и преобразования электрических сигналов.</a:t>
            </a:r>
          </a:p>
        </p:txBody>
      </p:sp>
      <p:pic>
        <p:nvPicPr>
          <p:cNvPr id="22534" name="Picture 8" descr="CIMG2363_c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33115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9083" y="688886"/>
            <a:ext cx="4057143" cy="2514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-334464" y="5877272"/>
            <a:ext cx="3251200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Конрад</a:t>
            </a:r>
            <a:r>
              <a:rPr lang="en-GB" sz="40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sz="4000" dirty="0" smtClean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Цузе</a:t>
            </a:r>
            <a:endParaRPr lang="en-GB" sz="4000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9512" y="404664"/>
            <a:ext cx="2591965" cy="4945161"/>
            <a:chOff x="204" y="82"/>
            <a:chExt cx="2818" cy="4155"/>
          </a:xfrm>
        </p:grpSpPr>
        <p:pic>
          <p:nvPicPr>
            <p:cNvPr id="1638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82"/>
              <a:ext cx="2819" cy="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390" name="Text Box 4"/>
            <p:cNvSpPr txBox="1">
              <a:spLocks noChangeArrowheads="1"/>
            </p:cNvSpPr>
            <p:nvPr/>
          </p:nvSpPr>
          <p:spPr bwMode="auto">
            <a:xfrm>
              <a:off x="204" y="82"/>
              <a:ext cx="2819" cy="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2916736" y="0"/>
            <a:ext cx="6227264" cy="589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sz="2400" dirty="0">
                <a:solidFill>
                  <a:srgbClr val="000000"/>
                </a:solidFill>
              </a:rPr>
              <a:t>В 1934 г. </a:t>
            </a:r>
            <a:r>
              <a:rPr lang="en-GB" sz="2400" dirty="0" err="1">
                <a:solidFill>
                  <a:srgbClr val="000000"/>
                </a:solidFill>
              </a:rPr>
              <a:t>Цузе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придумал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модель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автоматического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калькулятора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которая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состояла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из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устройства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управления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вычислительного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устройства</a:t>
            </a:r>
            <a:r>
              <a:rPr lang="en-GB" sz="2400" dirty="0">
                <a:solidFill>
                  <a:srgbClr val="000000"/>
                </a:solidFill>
              </a:rPr>
              <a:t> и </a:t>
            </a:r>
            <a:r>
              <a:rPr lang="en-GB" sz="2400" dirty="0" err="1">
                <a:solidFill>
                  <a:srgbClr val="000000"/>
                </a:solidFill>
              </a:rPr>
              <a:t>памяти</a:t>
            </a:r>
            <a:r>
              <a:rPr lang="en-GB" sz="2400" dirty="0">
                <a:solidFill>
                  <a:srgbClr val="000000"/>
                </a:solidFill>
              </a:rPr>
              <a:t> и </a:t>
            </a:r>
            <a:r>
              <a:rPr lang="en-GB" sz="2400" dirty="0" err="1">
                <a:solidFill>
                  <a:srgbClr val="000000"/>
                </a:solidFill>
              </a:rPr>
              <a:t>полностью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совпадала</a:t>
            </a:r>
            <a:r>
              <a:rPr lang="en-GB" sz="2400" dirty="0">
                <a:solidFill>
                  <a:srgbClr val="000000"/>
                </a:solidFill>
              </a:rPr>
              <a:t> с </a:t>
            </a:r>
            <a:r>
              <a:rPr lang="en-GB" sz="2400" dirty="0" err="1">
                <a:solidFill>
                  <a:srgbClr val="000000"/>
                </a:solidFill>
              </a:rPr>
              <a:t>архитектурой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сегодняшних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компьютеров</a:t>
            </a:r>
            <a:r>
              <a:rPr lang="en-GB" sz="2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93000"/>
              </a:lnSpc>
            </a:pPr>
            <a:r>
              <a:rPr lang="en-GB" sz="2400" dirty="0">
                <a:solidFill>
                  <a:srgbClr val="000000"/>
                </a:solidFill>
              </a:rPr>
              <a:t>В </a:t>
            </a:r>
            <a:r>
              <a:rPr lang="en-GB" sz="2400" dirty="0" err="1">
                <a:solidFill>
                  <a:srgbClr val="000000"/>
                </a:solidFill>
              </a:rPr>
              <a:t>те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годы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Цузе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пришел</a:t>
            </a:r>
            <a:r>
              <a:rPr lang="en-GB" sz="2400" dirty="0">
                <a:solidFill>
                  <a:srgbClr val="000000"/>
                </a:solidFill>
              </a:rPr>
              <a:t> к </a:t>
            </a:r>
            <a:r>
              <a:rPr lang="en-GB" sz="2400" dirty="0" err="1">
                <a:solidFill>
                  <a:srgbClr val="000000"/>
                </a:solidFill>
              </a:rPr>
              <a:t>выводу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что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будущие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компьютеры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будут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основаны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на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шести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принципах</a:t>
            </a:r>
            <a:r>
              <a:rPr lang="en-GB" sz="2400" dirty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lnSpc>
                <a:spcPct val="102000"/>
              </a:lnSpc>
            </a:pPr>
            <a:r>
              <a:rPr lang="en-GB" sz="2400" dirty="0">
                <a:solidFill>
                  <a:srgbClr val="000000"/>
                </a:solidFill>
                <a:latin typeface="Symbol" pitchFamily="18" charset="2"/>
              </a:rPr>
              <a:t>·</a:t>
            </a:r>
            <a:r>
              <a:rPr lang="en-GB" sz="2400" dirty="0" err="1">
                <a:solidFill>
                  <a:srgbClr val="000000"/>
                </a:solidFill>
              </a:rPr>
              <a:t>двоичная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система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счисления</a:t>
            </a:r>
            <a:r>
              <a:rPr lang="en-GB" sz="2400" dirty="0">
                <a:solidFill>
                  <a:srgbClr val="000000"/>
                </a:solidFill>
              </a:rPr>
              <a:t>; </a:t>
            </a:r>
          </a:p>
          <a:p>
            <a:pPr eaLnBrk="1" hangingPunct="1">
              <a:lnSpc>
                <a:spcPct val="102000"/>
              </a:lnSpc>
            </a:pPr>
            <a:r>
              <a:rPr lang="en-GB" sz="2400" dirty="0">
                <a:solidFill>
                  <a:srgbClr val="000000"/>
                </a:solidFill>
                <a:latin typeface="Symbol" pitchFamily="18" charset="2"/>
              </a:rPr>
              <a:t>·</a:t>
            </a:r>
            <a:r>
              <a:rPr lang="en-GB" sz="2400" dirty="0" err="1">
                <a:solidFill>
                  <a:srgbClr val="000000"/>
                </a:solidFill>
              </a:rPr>
              <a:t>использование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устройств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работающих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по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принципу</a:t>
            </a:r>
            <a:r>
              <a:rPr lang="en-GB" sz="2400" dirty="0">
                <a:solidFill>
                  <a:srgbClr val="000000"/>
                </a:solidFill>
              </a:rPr>
              <a:t> “</a:t>
            </a:r>
            <a:r>
              <a:rPr lang="en-GB" sz="2400" dirty="0" err="1">
                <a:solidFill>
                  <a:srgbClr val="000000"/>
                </a:solidFill>
              </a:rPr>
              <a:t>да</a:t>
            </a:r>
            <a:r>
              <a:rPr lang="en-GB" sz="2400" dirty="0">
                <a:solidFill>
                  <a:srgbClr val="000000"/>
                </a:solidFill>
              </a:rPr>
              <a:t>/</a:t>
            </a:r>
            <a:r>
              <a:rPr lang="en-GB" sz="2400" dirty="0" err="1">
                <a:solidFill>
                  <a:srgbClr val="000000"/>
                </a:solidFill>
              </a:rPr>
              <a:t>нет</a:t>
            </a:r>
            <a:r>
              <a:rPr lang="en-GB" sz="2400" dirty="0">
                <a:solidFill>
                  <a:srgbClr val="000000"/>
                </a:solidFill>
              </a:rPr>
              <a:t>” (</a:t>
            </a:r>
            <a:r>
              <a:rPr lang="en-GB" sz="2400" dirty="0" err="1">
                <a:solidFill>
                  <a:srgbClr val="000000"/>
                </a:solidFill>
              </a:rPr>
              <a:t>логические</a:t>
            </a:r>
            <a:r>
              <a:rPr lang="en-GB" sz="2400" dirty="0">
                <a:solidFill>
                  <a:srgbClr val="000000"/>
                </a:solidFill>
              </a:rPr>
              <a:t> 1 и 0); </a:t>
            </a:r>
          </a:p>
          <a:p>
            <a:pPr eaLnBrk="1" hangingPunct="1">
              <a:lnSpc>
                <a:spcPct val="102000"/>
              </a:lnSpc>
            </a:pPr>
            <a:r>
              <a:rPr lang="en-GB" sz="2400" dirty="0">
                <a:solidFill>
                  <a:srgbClr val="000000"/>
                </a:solidFill>
                <a:latin typeface="Symbol" pitchFamily="18" charset="2"/>
              </a:rPr>
              <a:t>·</a:t>
            </a:r>
            <a:r>
              <a:rPr lang="en-GB" sz="2400" dirty="0" err="1">
                <a:solidFill>
                  <a:srgbClr val="000000"/>
                </a:solidFill>
              </a:rPr>
              <a:t>полностью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автоматизированный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процесс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работы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вычислителя</a:t>
            </a:r>
            <a:r>
              <a:rPr lang="en-GB" sz="2400" dirty="0">
                <a:solidFill>
                  <a:srgbClr val="000000"/>
                </a:solidFill>
              </a:rPr>
              <a:t>; </a:t>
            </a:r>
          </a:p>
          <a:p>
            <a:pPr eaLnBrk="1" hangingPunct="1">
              <a:lnSpc>
                <a:spcPct val="102000"/>
              </a:lnSpc>
            </a:pPr>
            <a:r>
              <a:rPr lang="en-GB" sz="2400" dirty="0">
                <a:solidFill>
                  <a:srgbClr val="000000"/>
                </a:solidFill>
                <a:latin typeface="Symbol" pitchFamily="18" charset="2"/>
              </a:rPr>
              <a:t>·</a:t>
            </a:r>
            <a:r>
              <a:rPr lang="en-GB" sz="2400" dirty="0" err="1">
                <a:solidFill>
                  <a:srgbClr val="000000"/>
                </a:solidFill>
              </a:rPr>
              <a:t>программное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управление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процессом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вычислений</a:t>
            </a:r>
            <a:r>
              <a:rPr lang="en-GB" sz="2400" dirty="0">
                <a:solidFill>
                  <a:srgbClr val="000000"/>
                </a:solidFill>
              </a:rPr>
              <a:t>; </a:t>
            </a:r>
          </a:p>
          <a:p>
            <a:pPr eaLnBrk="1" hangingPunct="1">
              <a:lnSpc>
                <a:spcPct val="102000"/>
              </a:lnSpc>
            </a:pPr>
            <a:r>
              <a:rPr lang="en-GB" sz="2400" dirty="0">
                <a:solidFill>
                  <a:srgbClr val="000000"/>
                </a:solidFill>
                <a:latin typeface="Symbol" pitchFamily="18" charset="2"/>
              </a:rPr>
              <a:t>·</a:t>
            </a:r>
            <a:r>
              <a:rPr lang="en-GB" sz="2400" dirty="0" err="1">
                <a:solidFill>
                  <a:srgbClr val="000000"/>
                </a:solidFill>
              </a:rPr>
              <a:t>поддержка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арифметики</a:t>
            </a:r>
            <a:r>
              <a:rPr lang="en-GB" sz="2400" dirty="0">
                <a:solidFill>
                  <a:srgbClr val="000000"/>
                </a:solidFill>
              </a:rPr>
              <a:t> с </a:t>
            </a:r>
            <a:r>
              <a:rPr lang="en-GB" sz="2400" dirty="0" err="1">
                <a:solidFill>
                  <a:srgbClr val="000000"/>
                </a:solidFill>
              </a:rPr>
              <a:t>плавающей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запятой</a:t>
            </a:r>
            <a:r>
              <a:rPr lang="en-GB" sz="2400" dirty="0">
                <a:solidFill>
                  <a:srgbClr val="000000"/>
                </a:solidFill>
              </a:rPr>
              <a:t>; </a:t>
            </a:r>
          </a:p>
          <a:p>
            <a:pPr eaLnBrk="1" hangingPunct="1">
              <a:lnSpc>
                <a:spcPct val="102000"/>
              </a:lnSpc>
            </a:pPr>
            <a:r>
              <a:rPr lang="en-GB" sz="2400" dirty="0">
                <a:solidFill>
                  <a:srgbClr val="000000"/>
                </a:solidFill>
                <a:latin typeface="Symbol" pitchFamily="18" charset="2"/>
              </a:rPr>
              <a:t>·</a:t>
            </a:r>
            <a:r>
              <a:rPr lang="en-GB" sz="2400" dirty="0" err="1">
                <a:solidFill>
                  <a:srgbClr val="000000"/>
                </a:solidFill>
              </a:rPr>
              <a:t>использование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памяти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большой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емкости</a:t>
            </a:r>
            <a:r>
              <a:rPr lang="en-GB" sz="24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600450" y="5516563"/>
            <a:ext cx="508635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Клод Шеннон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73625" y="393700"/>
            <a:ext cx="3944938" cy="5364163"/>
            <a:chOff x="3070" y="248"/>
            <a:chExt cx="2485" cy="3379"/>
          </a:xfrm>
        </p:grpSpPr>
        <p:pic>
          <p:nvPicPr>
            <p:cNvPr id="1536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0" y="248"/>
              <a:ext cx="2486" cy="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5366" name="Text Box 4"/>
            <p:cNvSpPr txBox="1">
              <a:spLocks noChangeArrowheads="1"/>
            </p:cNvSpPr>
            <p:nvPr/>
          </p:nvSpPr>
          <p:spPr bwMode="auto">
            <a:xfrm>
              <a:off x="3070" y="248"/>
              <a:ext cx="2486" cy="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79388" y="539750"/>
            <a:ext cx="4319587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ru-RU" sz="2200">
                <a:solidFill>
                  <a:srgbClr val="000000"/>
                </a:solidFill>
              </a:rPr>
              <a:t>Клод Шеннон был первым, кто подошел к криптографии с подлинно научной точки зрения. Он впервые сформулировал теоретические основы криптографии и ввел в рассмотрение многие понятия, без которых эта наука немыслима в наши дни. Материал был изложен в секретном докладе "математическая теория криптографии" (1 сентября 1945 года). Затем доклад был рассекречен, и в 1949 году опубликован в техническом журнале корпорации Bell System.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2012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1945 г. к работе был привлечен знаменитый математик Джон фон Нейман. Фон Нейман ясно и просто сформулировал общие принципы функционирования универсальных вычислительных устройств, т.е. компьютеров.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500063" y="2214563"/>
            <a:ext cx="8226425" cy="251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45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Прежде всего, компьютер должен иметь следующие устройства:</a:t>
            </a:r>
          </a:p>
          <a:p>
            <a:pPr marL="341313" indent="-341313">
              <a:spcBef>
                <a:spcPts val="45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арифметико-логическое устройство, </a:t>
            </a:r>
            <a:r>
              <a:rPr lang="en-GB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выполняющее арифметические и логические операции;</a:t>
            </a:r>
          </a:p>
          <a:p>
            <a:pPr marL="341313" indent="-341313">
              <a:spcBef>
                <a:spcPts val="45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устройство управления</a:t>
            </a:r>
            <a:r>
              <a:rPr lang="en-GB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GB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которое организует процесс выполнения программ;</a:t>
            </a:r>
          </a:p>
          <a:p>
            <a:pPr marL="341313" indent="-341313">
              <a:spcBef>
                <a:spcPts val="45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запоминающее устройство</a:t>
            </a:r>
            <a:r>
              <a:rPr lang="en-GB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GB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или </a:t>
            </a:r>
            <a:r>
              <a:rPr lang="en-GB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память </a:t>
            </a:r>
            <a:r>
              <a:rPr lang="en-GB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хранения программ и данных;</a:t>
            </a:r>
          </a:p>
          <a:p>
            <a:pPr marL="341313" indent="-341313">
              <a:spcBef>
                <a:spcPts val="45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внешние устройства </a:t>
            </a:r>
            <a:r>
              <a:rPr lang="en-GB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ввода-вывода информации.</a:t>
            </a: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928688" y="54292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642938" y="4929188"/>
            <a:ext cx="2286000" cy="642937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000000"/>
                </a:solidFill>
              </a:rPr>
              <a:t>Арифметико-логическое  устройство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3786188" y="4929188"/>
            <a:ext cx="1857375" cy="642937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 i="1">
                <a:solidFill>
                  <a:srgbClr val="000000"/>
                </a:solidFill>
              </a:rPr>
              <a:t>Устройство</a:t>
            </a:r>
            <a:r>
              <a:rPr lang="en-GB" b="1" i="1">
                <a:solidFill>
                  <a:srgbClr val="000000"/>
                </a:solidFill>
              </a:rPr>
              <a:t> </a:t>
            </a:r>
            <a:r>
              <a:rPr lang="en-GB" sz="1400" b="1" i="1">
                <a:solidFill>
                  <a:srgbClr val="000000"/>
                </a:solidFill>
              </a:rPr>
              <a:t>управления</a:t>
            </a:r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6500813" y="4929188"/>
            <a:ext cx="1785937" cy="642937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 i="1">
                <a:solidFill>
                  <a:srgbClr val="000000"/>
                </a:solidFill>
              </a:rPr>
              <a:t>внешние устройства </a:t>
            </a: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3786188" y="6072188"/>
            <a:ext cx="1857375" cy="5715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 i="1">
                <a:solidFill>
                  <a:srgbClr val="000000"/>
                </a:solidFill>
              </a:rPr>
              <a:t>Оперативная память</a:t>
            </a:r>
          </a:p>
        </p:txBody>
      </p:sp>
      <p:cxnSp>
        <p:nvCxnSpPr>
          <p:cNvPr id="17417" name="AutoShape 8"/>
          <p:cNvCxnSpPr>
            <a:cxnSpLocks noChangeShapeType="1"/>
          </p:cNvCxnSpPr>
          <p:nvPr/>
        </p:nvCxnSpPr>
        <p:spPr bwMode="auto">
          <a:xfrm>
            <a:off x="2928938" y="5072063"/>
            <a:ext cx="857250" cy="158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8" name="AutoShape 9"/>
          <p:cNvCxnSpPr>
            <a:cxnSpLocks noChangeShapeType="1"/>
          </p:cNvCxnSpPr>
          <p:nvPr/>
        </p:nvCxnSpPr>
        <p:spPr bwMode="auto">
          <a:xfrm>
            <a:off x="5643563" y="5072063"/>
            <a:ext cx="857250" cy="158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9" name="AutoShape 10"/>
          <p:cNvCxnSpPr>
            <a:cxnSpLocks noChangeShapeType="1"/>
          </p:cNvCxnSpPr>
          <p:nvPr/>
        </p:nvCxnSpPr>
        <p:spPr bwMode="auto">
          <a:xfrm flipH="1">
            <a:off x="4213225" y="5573713"/>
            <a:ext cx="1588" cy="500062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0" name="AutoShape 11"/>
          <p:cNvSpPr>
            <a:spLocks noChangeArrowheads="1"/>
          </p:cNvSpPr>
          <p:nvPr/>
        </p:nvSpPr>
        <p:spPr bwMode="auto">
          <a:xfrm>
            <a:off x="2928938" y="5286375"/>
            <a:ext cx="857250" cy="46038"/>
          </a:xfrm>
          <a:prstGeom prst="leftRightArrow">
            <a:avLst>
              <a:gd name="adj1" fmla="val 50000"/>
              <a:gd name="adj2" fmla="val 49999"/>
            </a:avLst>
          </a:prstGeom>
          <a:solidFill>
            <a:srgbClr val="009900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1" name="AutoShape 12"/>
          <p:cNvSpPr>
            <a:spLocks noChangeArrowheads="1"/>
          </p:cNvSpPr>
          <p:nvPr/>
        </p:nvSpPr>
        <p:spPr bwMode="auto">
          <a:xfrm>
            <a:off x="5643563" y="5286375"/>
            <a:ext cx="857250" cy="46038"/>
          </a:xfrm>
          <a:prstGeom prst="leftRightArrow">
            <a:avLst>
              <a:gd name="adj1" fmla="val 50000"/>
              <a:gd name="adj2" fmla="val 49999"/>
            </a:avLst>
          </a:prstGeom>
          <a:solidFill>
            <a:srgbClr val="009900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2" name="AutoShape 13"/>
          <p:cNvSpPr>
            <a:spLocks noChangeArrowheads="1"/>
          </p:cNvSpPr>
          <p:nvPr/>
        </p:nvSpPr>
        <p:spPr bwMode="auto">
          <a:xfrm>
            <a:off x="4429125" y="5572125"/>
            <a:ext cx="71438" cy="500063"/>
          </a:xfrm>
          <a:prstGeom prst="upDownArrow">
            <a:avLst>
              <a:gd name="adj1" fmla="val 50000"/>
              <a:gd name="adj2" fmla="val 50004"/>
            </a:avLst>
          </a:prstGeom>
          <a:solidFill>
            <a:srgbClr val="009900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3" name="AutoShape 14"/>
          <p:cNvSpPr>
            <a:spLocks noChangeArrowheads="1"/>
          </p:cNvSpPr>
          <p:nvPr/>
        </p:nvSpPr>
        <p:spPr bwMode="auto">
          <a:xfrm>
            <a:off x="5214938" y="5572125"/>
            <a:ext cx="2071687" cy="214313"/>
          </a:xfrm>
          <a:custGeom>
            <a:avLst/>
            <a:gdLst>
              <a:gd name="T0" fmla="*/ 2018109 w 2071687"/>
              <a:gd name="T1" fmla="*/ 0 h 214313"/>
              <a:gd name="T2" fmla="*/ 1964531 w 2071687"/>
              <a:gd name="T3" fmla="*/ 53578 h 214313"/>
              <a:gd name="T4" fmla="*/ 0 w 2071687"/>
              <a:gd name="T5" fmla="*/ 187524 h 214313"/>
              <a:gd name="T6" fmla="*/ 1022449 w 2071687"/>
              <a:gd name="T7" fmla="*/ 214313 h 214313"/>
              <a:gd name="T8" fmla="*/ 2044898 w 2071687"/>
              <a:gd name="T9" fmla="*/ 133946 h 214313"/>
              <a:gd name="T10" fmla="*/ 2071687 w 2071687"/>
              <a:gd name="T11" fmla="*/ 53578 h 214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71687"/>
              <a:gd name="T19" fmla="*/ 160735 h 214313"/>
              <a:gd name="T20" fmla="*/ 2044898 w 2071687"/>
              <a:gd name="T21" fmla="*/ 214313 h 2143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71687" h="214313">
                <a:moveTo>
                  <a:pt x="0" y="160735"/>
                </a:moveTo>
                <a:lnTo>
                  <a:pt x="1991320" y="160735"/>
                </a:lnTo>
                <a:lnTo>
                  <a:pt x="1991320" y="53578"/>
                </a:lnTo>
                <a:lnTo>
                  <a:pt x="1964531" y="53578"/>
                </a:lnTo>
                <a:lnTo>
                  <a:pt x="2018109" y="0"/>
                </a:lnTo>
                <a:lnTo>
                  <a:pt x="2071687" y="53578"/>
                </a:lnTo>
                <a:lnTo>
                  <a:pt x="2044898" y="53578"/>
                </a:lnTo>
                <a:lnTo>
                  <a:pt x="2044898" y="214313"/>
                </a:lnTo>
                <a:lnTo>
                  <a:pt x="0" y="214313"/>
                </a:lnTo>
                <a:lnTo>
                  <a:pt x="0" y="160735"/>
                </a:lnTo>
                <a:close/>
              </a:path>
            </a:pathLst>
          </a:custGeom>
          <a:solidFill>
            <a:srgbClr val="009900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4" name="AutoShape 15"/>
          <p:cNvSpPr>
            <a:spLocks noChangeArrowheads="1"/>
          </p:cNvSpPr>
          <p:nvPr/>
        </p:nvSpPr>
        <p:spPr bwMode="auto">
          <a:xfrm>
            <a:off x="5214938" y="5786438"/>
            <a:ext cx="71437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900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2195513" y="1052513"/>
            <a:ext cx="6300787" cy="728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buClr>
                <a:srgbClr val="336600"/>
              </a:buClr>
              <a:defRPr/>
            </a:pPr>
            <a:r>
              <a:rPr lang="en-GB" sz="4400" smtClean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Ванневар Буш </a:t>
            </a:r>
            <a:r>
              <a:rPr lang="en-GB" sz="2800" smtClean="0">
                <a:solidFill>
                  <a:srgbClr val="000000"/>
                </a:solidFill>
              </a:rPr>
              <a:t>(1890–1974)</a:t>
            </a:r>
            <a:r>
              <a:rPr lang="ar-SA" sz="2800" smtClean="0">
                <a:solidFill>
                  <a:srgbClr val="000000"/>
                </a:solidFill>
                <a:cs typeface="Arial" charset="0"/>
              </a:rPr>
              <a:t>‏</a:t>
            </a:r>
            <a:endParaRPr lang="en-GB" sz="2800" smtClean="0">
              <a:solidFill>
                <a:srgbClr val="000000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56100" y="2781300"/>
            <a:ext cx="4283075" cy="3671888"/>
            <a:chOff x="1474" y="845"/>
            <a:chExt cx="3968" cy="3328"/>
          </a:xfrm>
        </p:grpSpPr>
        <p:pic>
          <p:nvPicPr>
            <p:cNvPr id="143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845"/>
              <a:ext cx="3969" cy="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344" name="Text Box 4"/>
            <p:cNvSpPr txBox="1">
              <a:spLocks noChangeArrowheads="1"/>
            </p:cNvSpPr>
            <p:nvPr/>
          </p:nvSpPr>
          <p:spPr bwMode="auto">
            <a:xfrm>
              <a:off x="1474" y="845"/>
              <a:ext cx="3969" cy="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79388" y="1844675"/>
            <a:ext cx="41052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ru-RU" sz="2400">
                <a:solidFill>
                  <a:srgbClr val="000000"/>
                </a:solidFill>
              </a:rPr>
              <a:t>Ванневар Буш стал создателем Интернета. Выдающийся ученый и администратор.  Именно ему принадлежат основные идеи управления разработками двойного назначения, которые впоследствии позволили найти организационные формы и источники финансирования глобальных сетевых проектов.</a:t>
            </a:r>
          </a:p>
        </p:txBody>
      </p:sp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1239838" y="2809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323850" y="260350"/>
            <a:ext cx="82089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ru-RU" sz="2200">
                <a:solidFill>
                  <a:schemeClr val="tx1"/>
                </a:solidFill>
              </a:rPr>
              <a:t>Величайшие научные достижения в различных областях повлиявшие на развитие вычислительной техники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611188" y="476250"/>
            <a:ext cx="2376487" cy="172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Говард Эйкен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43500" y="139700"/>
            <a:ext cx="3581400" cy="4144963"/>
            <a:chOff x="3240" y="88"/>
            <a:chExt cx="2256" cy="2611"/>
          </a:xfrm>
        </p:grpSpPr>
        <p:pic>
          <p:nvPicPr>
            <p:cNvPr id="1843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" y="88"/>
              <a:ext cx="2257" cy="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438" name="Text Box 4"/>
            <p:cNvSpPr txBox="1">
              <a:spLocks noChangeArrowheads="1"/>
            </p:cNvSpPr>
            <p:nvPr/>
          </p:nvSpPr>
          <p:spPr bwMode="auto">
            <a:xfrm>
              <a:off x="3240" y="88"/>
              <a:ext cx="2257" cy="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49250" y="4643438"/>
            <a:ext cx="8767763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В 1943 г. американец Говард Эйкен с помощью работ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Бэббиджа на основе техники XX в. — электромеханических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реле — смог построить на одном из предприятий фирмы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IBM такую машину под названием «Марк-1»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58788" y="522288"/>
            <a:ext cx="8226425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История создания ПК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8788" y="2205038"/>
            <a:ext cx="8226425" cy="3198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11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4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1.Развитие </a:t>
            </a:r>
            <a:r>
              <a:rPr lang="en-GB" sz="4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вычислительной</a:t>
            </a: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техники</a:t>
            </a: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341313" indent="-341313">
              <a:spcBef>
                <a:spcPts val="11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en-GB" sz="4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Развитие</a:t>
            </a: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вычислительной</a:t>
            </a: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техники</a:t>
            </a: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 </a:t>
            </a:r>
            <a:r>
              <a:rPr lang="en-GB" sz="4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России</a:t>
            </a:r>
            <a:r>
              <a:rPr lang="en-GB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2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3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2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7" dur="5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57200" y="571500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Компьютер Марк-1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31913" y="188913"/>
            <a:ext cx="6478587" cy="5684837"/>
            <a:chOff x="839" y="119"/>
            <a:chExt cx="4081" cy="3581"/>
          </a:xfrm>
        </p:grpSpPr>
        <p:pic>
          <p:nvPicPr>
            <p:cNvPr id="194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19"/>
              <a:ext cx="4082" cy="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9461" name="Text Box 4"/>
            <p:cNvSpPr txBox="1">
              <a:spLocks noChangeArrowheads="1"/>
            </p:cNvSpPr>
            <p:nvPr/>
          </p:nvSpPr>
          <p:spPr bwMode="auto">
            <a:xfrm>
              <a:off x="839" y="119"/>
              <a:ext cx="4082" cy="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57200" y="47625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200">
                <a:solidFill>
                  <a:schemeClr val="tx2"/>
                </a:solidFill>
              </a:rPr>
              <a:t>Ламповые вычислительные устройства</a:t>
            </a:r>
            <a:r>
              <a:rPr lang="en-GB"/>
              <a:t> </a:t>
            </a: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Морис Уилкс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7338" y="1844675"/>
            <a:ext cx="7497762" cy="2511425"/>
            <a:chOff x="181" y="1162"/>
            <a:chExt cx="4723" cy="1582"/>
          </a:xfrm>
        </p:grpSpPr>
        <p:pic>
          <p:nvPicPr>
            <p:cNvPr id="2048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" y="1162"/>
              <a:ext cx="4724" cy="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0486" name="Text Box 4"/>
            <p:cNvSpPr txBox="1">
              <a:spLocks noChangeArrowheads="1"/>
            </p:cNvSpPr>
            <p:nvPr/>
          </p:nvSpPr>
          <p:spPr bwMode="auto">
            <a:xfrm>
              <a:off x="181" y="1162"/>
              <a:ext cx="4724" cy="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17500" y="4786313"/>
            <a:ext cx="863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Первый компьютер, в котором были воплощены принципы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фон Неймана, был построен в 1949 г. английским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исследователем Морисом Уилксом.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55613" y="63500"/>
            <a:ext cx="82264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Гордон</a:t>
            </a:r>
            <a:r>
              <a:rPr lang="en-GB" sz="4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4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Мур</a:t>
            </a:r>
            <a:r>
              <a:rPr lang="en-GB" sz="4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 </a:t>
            </a:r>
            <a:r>
              <a:rPr lang="en-GB" sz="44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товарищами</a:t>
            </a:r>
            <a:r>
              <a:rPr lang="ru-RU" sz="4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основатели фирмы </a:t>
            </a:r>
            <a:r>
              <a:rPr lang="en-US" sz="4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Intel</a:t>
            </a:r>
            <a:endParaRPr lang="en-GB" sz="4400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9388" y="1196975"/>
            <a:ext cx="8783637" cy="5097463"/>
            <a:chOff x="113" y="754"/>
            <a:chExt cx="5533" cy="3211"/>
          </a:xfrm>
        </p:grpSpPr>
        <p:pic>
          <p:nvPicPr>
            <p:cNvPr id="2355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754"/>
              <a:ext cx="5534" cy="3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3557" name="Text Box 4"/>
            <p:cNvSpPr txBox="1">
              <a:spLocks noChangeArrowheads="1"/>
            </p:cNvSpPr>
            <p:nvPr/>
          </p:nvSpPr>
          <p:spPr bwMode="auto">
            <a:xfrm>
              <a:off x="113" y="754"/>
              <a:ext cx="5534" cy="3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8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Закон Мура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82625" y="1598613"/>
            <a:ext cx="7769225" cy="4495800"/>
            <a:chOff x="430" y="1007"/>
            <a:chExt cx="4894" cy="2832"/>
          </a:xfrm>
        </p:grpSpPr>
        <p:pic>
          <p:nvPicPr>
            <p:cNvPr id="2458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1007"/>
              <a:ext cx="4895" cy="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4581" name="Text Box 4"/>
            <p:cNvSpPr txBox="1">
              <a:spLocks noChangeArrowheads="1"/>
            </p:cNvSpPr>
            <p:nvPr/>
          </p:nvSpPr>
          <p:spPr bwMode="auto">
            <a:xfrm>
              <a:off x="430" y="1007"/>
              <a:ext cx="4895" cy="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Дуглас Энджелбарт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43200" y="1268413"/>
            <a:ext cx="3581400" cy="5254625"/>
            <a:chOff x="1728" y="799"/>
            <a:chExt cx="2256" cy="3310"/>
          </a:xfrm>
        </p:grpSpPr>
        <p:pic>
          <p:nvPicPr>
            <p:cNvPr id="2560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799"/>
              <a:ext cx="2257" cy="3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5605" name="Text Box 4"/>
            <p:cNvSpPr txBox="1">
              <a:spLocks noChangeArrowheads="1"/>
            </p:cNvSpPr>
            <p:nvPr/>
          </p:nvSpPr>
          <p:spPr bwMode="auto">
            <a:xfrm>
              <a:off x="1728" y="799"/>
              <a:ext cx="2257" cy="3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8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Первая мышь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1800" y="1412875"/>
            <a:ext cx="8278813" cy="4652963"/>
            <a:chOff x="272" y="890"/>
            <a:chExt cx="5215" cy="2931"/>
          </a:xfrm>
        </p:grpSpPr>
        <p:pic>
          <p:nvPicPr>
            <p:cNvPr id="2662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" y="890"/>
              <a:ext cx="5216" cy="2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29" name="Text Box 4"/>
            <p:cNvSpPr txBox="1">
              <a:spLocks noChangeArrowheads="1"/>
            </p:cNvSpPr>
            <p:nvPr/>
          </p:nvSpPr>
          <p:spPr bwMode="auto">
            <a:xfrm>
              <a:off x="272" y="890"/>
              <a:ext cx="5216" cy="2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4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8275" y="1785938"/>
            <a:ext cx="8805863" cy="4787900"/>
            <a:chOff x="106" y="1125"/>
            <a:chExt cx="5547" cy="3016"/>
          </a:xfrm>
        </p:grpSpPr>
        <p:pic>
          <p:nvPicPr>
            <p:cNvPr id="2765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1125"/>
              <a:ext cx="5548" cy="3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653" name="Text Box 3"/>
            <p:cNvSpPr txBox="1">
              <a:spLocks noChangeArrowheads="1"/>
            </p:cNvSpPr>
            <p:nvPr/>
          </p:nvSpPr>
          <p:spPr bwMode="auto">
            <a:xfrm>
              <a:off x="106" y="1125"/>
              <a:ext cx="5548" cy="3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730250" y="500063"/>
            <a:ext cx="82391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Важным этапом в развитии персональных компьютеров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стал тот момент, когда они стала доступны не только 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учёным но и обычным гражданам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250825" y="5373688"/>
            <a:ext cx="41148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Альтаир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0" y="130175"/>
            <a:ext cx="4267200" cy="6596063"/>
            <a:chOff x="2880" y="82"/>
            <a:chExt cx="2688" cy="4155"/>
          </a:xfrm>
        </p:grpSpPr>
        <p:pic>
          <p:nvPicPr>
            <p:cNvPr id="2867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2"/>
              <a:ext cx="2689" cy="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8677" name="Text Box 4"/>
            <p:cNvSpPr txBox="1">
              <a:spLocks noChangeArrowheads="1"/>
            </p:cNvSpPr>
            <p:nvPr/>
          </p:nvSpPr>
          <p:spPr bwMode="auto">
            <a:xfrm>
              <a:off x="2880" y="82"/>
              <a:ext cx="2689" cy="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2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3898900" cy="922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Стив Возняк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0" y="201613"/>
            <a:ext cx="4246563" cy="6451600"/>
            <a:chOff x="2880" y="127"/>
            <a:chExt cx="2675" cy="4064"/>
          </a:xfrm>
        </p:grpSpPr>
        <p:pic>
          <p:nvPicPr>
            <p:cNvPr id="2970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27"/>
              <a:ext cx="2676" cy="4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705" name="Text Box 4"/>
            <p:cNvSpPr txBox="1">
              <a:spLocks noChangeArrowheads="1"/>
            </p:cNvSpPr>
            <p:nvPr/>
          </p:nvSpPr>
          <p:spPr bwMode="auto">
            <a:xfrm>
              <a:off x="2880" y="127"/>
              <a:ext cx="2676" cy="4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84213" y="1412875"/>
            <a:ext cx="3240087" cy="3494088"/>
            <a:chOff x="1383" y="482"/>
            <a:chExt cx="4232" cy="3697"/>
          </a:xfrm>
        </p:grpSpPr>
        <p:pic>
          <p:nvPicPr>
            <p:cNvPr id="2970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482"/>
              <a:ext cx="4233" cy="3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703" name="Text Box 4"/>
            <p:cNvSpPr txBox="1">
              <a:spLocks noChangeArrowheads="1"/>
            </p:cNvSpPr>
            <p:nvPr/>
          </p:nvSpPr>
          <p:spPr bwMode="auto">
            <a:xfrm>
              <a:off x="1383" y="482"/>
              <a:ext cx="4233" cy="3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971550" y="5084763"/>
            <a:ext cx="2601913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 Unicode MS" charset="0"/>
              </a:rPr>
              <a:t>Apple 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 additive="repl"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21" dur="8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2" dur="8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3" dur="8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455613" y="188913"/>
            <a:ext cx="8226425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buClr>
                <a:srgbClr val="336600"/>
              </a:buClr>
              <a:defRPr/>
            </a:pPr>
            <a:r>
              <a:rPr lang="en-GB" sz="4000" smtClean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Компьютер Macintosh II </a:t>
            </a:r>
            <a:br>
              <a:rPr lang="en-GB" sz="4000" smtClean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4000" smtClean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(1987 год)</a:t>
            </a:r>
            <a:r>
              <a:rPr lang="ar-SA" sz="4000" smtClean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‏</a:t>
            </a:r>
            <a:endParaRPr lang="en-GB" sz="4000" smtClean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55650" y="1516063"/>
            <a:ext cx="7343775" cy="4845050"/>
            <a:chOff x="476" y="955"/>
            <a:chExt cx="4626" cy="3052"/>
          </a:xfrm>
        </p:grpSpPr>
        <p:pic>
          <p:nvPicPr>
            <p:cNvPr id="307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955"/>
              <a:ext cx="4627" cy="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725" name="Text Box 4"/>
            <p:cNvSpPr txBox="1">
              <a:spLocks noChangeArrowheads="1"/>
            </p:cNvSpPr>
            <p:nvPr/>
          </p:nvSpPr>
          <p:spPr bwMode="auto">
            <a:xfrm>
              <a:off x="476" y="955"/>
              <a:ext cx="4627" cy="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4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14313" y="136525"/>
            <a:ext cx="8682037" cy="822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8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Рекомендуемая литература :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500063" y="857250"/>
            <a:ext cx="8226425" cy="6084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GB"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Основная:</a:t>
            </a:r>
          </a:p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buFont typeface="Arial" charset="0"/>
              <a:buAutoNum type="arabicPeriod"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Информатика. Базовый курс /Под ред. С.В.Симоновича. – СПб: Питер, 2000.- 640 с.</a:t>
            </a:r>
          </a:p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buFont typeface="Arial" charset="0"/>
              <a:buAutoNum type="arabicPeriod"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Самсонова А. В. История создания ПК : лекция/СПб: СПбГАФК им. Лесгафта, 2001.-16с.</a:t>
            </a:r>
          </a:p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GB"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Дополнительная</a:t>
            </a:r>
          </a:p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buFont typeface="Arial" charset="0"/>
              <a:buAutoNum type="arabicPeriod"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Знакомьтесь-компьютер. -М.: Мир, 1989. -240с.</a:t>
            </a:r>
          </a:p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buFont typeface="Arial" charset="0"/>
              <a:buAutoNum type="arabicPeriod"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В.Э. Фигурнов IBM PC для пользователя - 8 изданий  (подходит любое) </a:t>
            </a:r>
          </a:p>
          <a:p>
            <a:pPr marL="531813" indent="-531813">
              <a:lnSpc>
                <a:spcPct val="90000"/>
              </a:lnSpc>
              <a:spcBef>
                <a:spcPts val="700"/>
              </a:spcBef>
              <a:buClr>
                <a:srgbClr val="336600"/>
              </a:buClr>
              <a:buSzPct val="115000"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3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8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2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6" dur="5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30" dur="500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34" dur="500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455613" y="188913"/>
            <a:ext cx="8226425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Персонал Microsoft, 1978 год</a:t>
            </a:r>
            <a:b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GB" sz="400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33475" y="1341438"/>
            <a:ext cx="6875463" cy="5175250"/>
            <a:chOff x="714" y="845"/>
            <a:chExt cx="4331" cy="3260"/>
          </a:xfrm>
        </p:grpSpPr>
        <p:pic>
          <p:nvPicPr>
            <p:cNvPr id="3174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24"/>
            <a:stretch>
              <a:fillRect/>
            </a:stretch>
          </p:blipFill>
          <p:spPr bwMode="auto">
            <a:xfrm>
              <a:off x="714" y="845"/>
              <a:ext cx="4332" cy="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749" name="Text Box 4"/>
            <p:cNvSpPr txBox="1">
              <a:spLocks noChangeArrowheads="1"/>
            </p:cNvSpPr>
            <p:nvPr/>
          </p:nvSpPr>
          <p:spPr bwMode="auto">
            <a:xfrm>
              <a:off x="714" y="845"/>
              <a:ext cx="4332" cy="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8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857375" y="0"/>
            <a:ext cx="54102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 Unicode MS" charset="0"/>
              </a:rPr>
              <a:t>IBM PC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5750" y="928688"/>
            <a:ext cx="8640763" cy="4165600"/>
            <a:chOff x="180" y="585"/>
            <a:chExt cx="5443" cy="2624"/>
          </a:xfrm>
        </p:grpSpPr>
        <p:pic>
          <p:nvPicPr>
            <p:cNvPr id="3277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" y="585"/>
              <a:ext cx="5444" cy="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2774" name="Text Box 4"/>
            <p:cNvSpPr txBox="1">
              <a:spLocks noChangeArrowheads="1"/>
            </p:cNvSpPr>
            <p:nvPr/>
          </p:nvSpPr>
          <p:spPr bwMode="auto">
            <a:xfrm>
              <a:off x="180" y="585"/>
              <a:ext cx="5444" cy="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301625" y="5357813"/>
            <a:ext cx="85740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Компьютер, который в считанные годы, завоевал весь мир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благодаря  открытой  архитектуре  устройств, блочной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структуре и низкой стоимости.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4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458788" y="1790700"/>
            <a:ext cx="8226425" cy="283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2.2. Развитие вычислительной техники в России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455613" y="188913"/>
            <a:ext cx="8226425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Сергей Алексеевич Лебедев – создатель первой советской ЭВМ </a:t>
            </a: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645025" y="1598613"/>
            <a:ext cx="4037013" cy="4497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1951 году  в Киеве была создана МЭСМ – первая советская ЭВМ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4213" y="1700213"/>
            <a:ext cx="2836862" cy="4751387"/>
            <a:chOff x="431" y="1071"/>
            <a:chExt cx="1787" cy="2993"/>
          </a:xfrm>
        </p:grpSpPr>
        <p:pic>
          <p:nvPicPr>
            <p:cNvPr id="3482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071"/>
              <a:ext cx="1788" cy="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4822" name="Text Box 5"/>
            <p:cNvSpPr txBox="1">
              <a:spLocks noChangeArrowheads="1"/>
            </p:cNvSpPr>
            <p:nvPr/>
          </p:nvSpPr>
          <p:spPr bwMode="auto">
            <a:xfrm>
              <a:off x="431" y="1071"/>
              <a:ext cx="1788" cy="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8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80"/>
                            </p:stCondLst>
                            <p:childTnLst>
                              <p:par>
                                <p:cTn id="15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7" dur="8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8" dur="8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9" dur="8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458788" y="15875"/>
            <a:ext cx="8226425" cy="192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1953 году  была создана БЭСМ – самая быстродействующая машина в Европе </a:t>
            </a: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95288" y="2276475"/>
            <a:ext cx="2820987" cy="158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GB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С.А.Лебедев и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GB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В.А.Мельников налаживают БЭСМ-1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03575" y="2349500"/>
            <a:ext cx="5470525" cy="3565525"/>
            <a:chOff x="2018" y="1480"/>
            <a:chExt cx="3446" cy="2246"/>
          </a:xfrm>
        </p:grpSpPr>
        <p:pic>
          <p:nvPicPr>
            <p:cNvPr id="3584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1480"/>
              <a:ext cx="3447" cy="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5846" name="Text Box 5"/>
            <p:cNvSpPr txBox="1">
              <a:spLocks noChangeArrowheads="1"/>
            </p:cNvSpPr>
            <p:nvPr/>
          </p:nvSpPr>
          <p:spPr bwMode="auto">
            <a:xfrm>
              <a:off x="2018" y="1480"/>
              <a:ext cx="3447" cy="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440"/>
                            </p:stCondLst>
                            <p:childTnLst>
                              <p:par>
                                <p:cTn id="11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3" dur="8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4" dur="8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5" dur="8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960"/>
                            </p:stCondLst>
                            <p:childTnLst>
                              <p:par>
                                <p:cTn id="17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9" dur="8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0" dur="8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1" dur="8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16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 additive="repl"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Исаак Семенович Брук- разработчик малых управляющих машин</a:t>
            </a: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55613" y="1598613"/>
            <a:ext cx="4037012" cy="4497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1952 году была введена в эксплуатацию первая малогабаритная машина М-1</a:t>
            </a:r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4645025" y="1598613"/>
            <a:ext cx="4037013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ru-RU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787900" y="1412875"/>
            <a:ext cx="4071938" cy="5181600"/>
            <a:chOff x="3016" y="890"/>
            <a:chExt cx="2565" cy="3264"/>
          </a:xfrm>
        </p:grpSpPr>
        <p:pic>
          <p:nvPicPr>
            <p:cNvPr id="3687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890"/>
              <a:ext cx="2566" cy="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6871" name="Text Box 6"/>
            <p:cNvSpPr txBox="1">
              <a:spLocks noChangeArrowheads="1"/>
            </p:cNvSpPr>
            <p:nvPr/>
          </p:nvSpPr>
          <p:spPr bwMode="auto">
            <a:xfrm>
              <a:off x="3016" y="890"/>
              <a:ext cx="2566" cy="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80"/>
                            </p:stCondLst>
                            <p:childTnLst>
                              <p:par>
                                <p:cTn id="11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3" dur="8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4" dur="8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5" dur="8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455613" y="188913"/>
            <a:ext cx="8226425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Башир Рамеев – разработчик первых серийных машин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76825" y="1557338"/>
            <a:ext cx="3559175" cy="4967287"/>
            <a:chOff x="3198" y="981"/>
            <a:chExt cx="2242" cy="3129"/>
          </a:xfrm>
        </p:grpSpPr>
        <p:pic>
          <p:nvPicPr>
            <p:cNvPr id="3789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981"/>
              <a:ext cx="2243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7897" name="Text Box 4"/>
            <p:cNvSpPr txBox="1">
              <a:spLocks noChangeArrowheads="1"/>
            </p:cNvSpPr>
            <p:nvPr/>
          </p:nvSpPr>
          <p:spPr bwMode="auto">
            <a:xfrm>
              <a:off x="3198" y="981"/>
              <a:ext cx="2243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15900" y="3933825"/>
            <a:ext cx="4354513" cy="2519363"/>
            <a:chOff x="136" y="2478"/>
            <a:chExt cx="2743" cy="1587"/>
          </a:xfrm>
        </p:grpSpPr>
        <p:pic>
          <p:nvPicPr>
            <p:cNvPr id="3789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2478"/>
              <a:ext cx="2744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7895" name="Text Box 7"/>
            <p:cNvSpPr txBox="1">
              <a:spLocks noChangeArrowheads="1"/>
            </p:cNvSpPr>
            <p:nvPr/>
          </p:nvSpPr>
          <p:spPr bwMode="auto">
            <a:xfrm>
              <a:off x="136" y="2478"/>
              <a:ext cx="2744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85750" y="2357438"/>
            <a:ext cx="4037013" cy="1166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just">
              <a:spcBef>
                <a:spcPts val="55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GB" sz="2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1957 году в Пензе начат выпуск малой ЭВМ «Урал-1»</a:t>
            </a:r>
          </a:p>
          <a:p>
            <a:pPr>
              <a:spcBef>
                <a:spcPts val="55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endParaRPr lang="en-GB" sz="2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720"/>
                            </p:stCondLst>
                            <p:childTnLst>
                              <p:par>
                                <p:cTn id="11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3" dur="1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4" dur="1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5" dur="1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87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87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1986 год</a:t>
            </a: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55613" y="1598613"/>
            <a:ext cx="8226425" cy="5087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СССР разработаны персональные компьютеры: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«Электроника БК-0010»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«Корвет»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«УКНЦ» - учебный компьютер научного центра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«Искра-226»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20"/>
                            </p:stCondLst>
                            <p:childTnLst>
                              <p:par>
                                <p:cTn id="11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3" dur="8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4" dur="8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5" dur="8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920"/>
                            </p:stCondLst>
                            <p:childTnLst>
                              <p:par>
                                <p:cTn id="17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9" dur="8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0" dur="8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1" dur="8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60"/>
                            </p:stCondLst>
                            <p:childTnLst>
                              <p:par>
                                <p:cTn id="23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25" dur="8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6" dur="8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7" dur="8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120"/>
                            </p:stCondLst>
                            <p:childTnLst>
                              <p:par>
                                <p:cTn id="29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31" dur="8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32" dur="8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33" dur="8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640"/>
                            </p:stCondLst>
                            <p:childTnLst>
                              <p:par>
                                <p:cTn id="35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37" dur="8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38" dur="8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39" dur="8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120"/>
                            </p:stCondLst>
                            <p:childTnLst>
                              <p:par>
                                <p:cTn id="41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43" dur="8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44" dur="8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45" dur="8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720"/>
                            </p:stCondLst>
                            <p:childTnLst>
                              <p:par>
                                <p:cTn id="47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49" dur="8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50" dur="8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51" dur="8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60"/>
                            </p:stCondLst>
                            <p:childTnLst>
                              <p:par>
                                <p:cTn id="53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55" dur="8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56" dur="8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57" dur="8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920"/>
                            </p:stCondLst>
                            <p:childTnLst>
                              <p:par>
                                <p:cTn id="59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61" dur="8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62" dur="8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63" dur="8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440"/>
                            </p:stCondLst>
                            <p:childTnLst>
                              <p:par>
                                <p:cTn id="65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67" dur="8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68" dur="8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69" dur="8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85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1988 год</a:t>
            </a: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39750" y="1196975"/>
            <a:ext cx="8226425" cy="2303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52425" indent="-352425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22338" algn="l"/>
                <a:tab pos="1836738" algn="l"/>
                <a:tab pos="2751138" algn="l"/>
                <a:tab pos="3665538" algn="l"/>
                <a:tab pos="4579938" algn="l"/>
                <a:tab pos="5494338" algn="l"/>
                <a:tab pos="6408738" algn="l"/>
                <a:tab pos="7323138" algn="l"/>
                <a:tab pos="8237538" algn="l"/>
                <a:tab pos="9151938" algn="l"/>
                <a:tab pos="10066338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Начинается массовый выпуск профессиональных ПК:</a:t>
            </a:r>
          </a:p>
          <a:p>
            <a:pPr marL="352425" indent="-352425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22338" algn="l"/>
                <a:tab pos="1836738" algn="l"/>
                <a:tab pos="2751138" algn="l"/>
                <a:tab pos="3665538" algn="l"/>
                <a:tab pos="4579938" algn="l"/>
                <a:tab pos="5494338" algn="l"/>
                <a:tab pos="6408738" algn="l"/>
                <a:tab pos="7323138" algn="l"/>
                <a:tab pos="8237538" algn="l"/>
                <a:tab pos="9151938" algn="l"/>
                <a:tab pos="10066338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ДВК -3М, ДВК-4</a:t>
            </a:r>
          </a:p>
          <a:p>
            <a:pPr marL="352425" indent="-352425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22338" algn="l"/>
                <a:tab pos="1836738" algn="l"/>
                <a:tab pos="2751138" algn="l"/>
                <a:tab pos="3665538" algn="l"/>
                <a:tab pos="4579938" algn="l"/>
                <a:tab pos="5494338" algn="l"/>
                <a:tab pos="6408738" algn="l"/>
                <a:tab pos="7323138" algn="l"/>
                <a:tab pos="8237538" algn="l"/>
                <a:tab pos="9151938" algn="l"/>
                <a:tab pos="10066338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ЕС-1840, ЕС-1841 </a:t>
            </a: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323850" y="3500438"/>
            <a:ext cx="83534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ru-RU" sz="2400">
                <a:solidFill>
                  <a:srgbClr val="000000"/>
                </a:solidFill>
              </a:rPr>
              <a:t>Советские компьютеры не уступали зарубежным аналогам по техническим характеристика, а зачастую и опережали их, однако высокая сложность </a:t>
            </a:r>
          </a:p>
          <a:p>
            <a:pPr eaLnBrk="1" hangingPunct="1"/>
            <a:r>
              <a:rPr lang="ru-RU" sz="2400">
                <a:solidFill>
                  <a:srgbClr val="000000"/>
                </a:solidFill>
              </a:rPr>
              <a:t>пользовательского  интерфейса, отсутствие  пользовательского программного обеспечения (прикладных программ) и  закрытая архитектура не позволили отечественным компьютерам занять какое либо место на  компьютерном рынке.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20"/>
                            </p:stCondLst>
                            <p:childTnLst>
                              <p:par>
                                <p:cTn id="11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3" dur="8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4" dur="8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5" dur="8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80"/>
                            </p:stCondLst>
                            <p:childTnLst>
                              <p:par>
                                <p:cTn id="17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9" dur="80" fill="hold"/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0" dur="80" fill="hold"/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1" dur="80" fill="hold"/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3" presetID="27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25" dur="80" fill="hold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6" dur="80" fill="hold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7" dur="80" fill="hold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468313" y="260350"/>
            <a:ext cx="8226425" cy="1084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7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2.2 Физическая организация хранения и передачи данных в компьютере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763713" y="2997200"/>
            <a:ext cx="5184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en-GB" b="1">
                <a:solidFill>
                  <a:schemeClr val="tx1"/>
                </a:solidFill>
              </a:rPr>
              <a:t>Схема приема информации и ее передачи: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40964" name="Picture 4" descr="w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85693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50825" y="3644900"/>
            <a:ext cx="864235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defRPr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Компьютер может обрабатывать только информацию, представленную в числовой форме. Вся другая информация (например, звуки, изображения, показания приборов и т.д.) для обработки на компьютере  должна быть преобразована в числовую форму.</a:t>
            </a:r>
          </a:p>
          <a:p>
            <a:pPr>
              <a:defRPr/>
            </a:pPr>
            <a:endParaRPr lang="ru-RU" sz="2800" b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458788" y="1790700"/>
            <a:ext cx="8226425" cy="283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2.1. </a:t>
            </a:r>
            <a:r>
              <a:rPr lang="ru-RU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Этапы р</a:t>
            </a:r>
            <a:r>
              <a:rPr lang="en-GB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азвити</a:t>
            </a:r>
            <a:r>
              <a:rPr lang="ru-RU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</a:t>
            </a:r>
            <a:r>
              <a:rPr lang="en-GB" sz="6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вычислительной техники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7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409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Единицей информации в компьютере является один</a:t>
            </a: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бит, </a:t>
            </a: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т.е. двоичный разряд, который может принимать значение 0 или 1. 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Данные при включённом компьютере передаются с помощью электрических сигналов, которые измеряются относительно земли</a:t>
            </a: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2357438" y="4643438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3286125" y="4643438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89" name="Line 4"/>
          <p:cNvSpPr>
            <a:spLocks noChangeShapeType="1"/>
          </p:cNvSpPr>
          <p:nvPr/>
        </p:nvSpPr>
        <p:spPr bwMode="auto">
          <a:xfrm flipH="1">
            <a:off x="3640138" y="5573713"/>
            <a:ext cx="4762" cy="64293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0" name="Line 5"/>
          <p:cNvSpPr>
            <a:spLocks noChangeShapeType="1"/>
          </p:cNvSpPr>
          <p:nvPr/>
        </p:nvSpPr>
        <p:spPr bwMode="auto">
          <a:xfrm>
            <a:off x="3286125" y="5929313"/>
            <a:ext cx="714375" cy="158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1" name="Line 6"/>
          <p:cNvSpPr>
            <a:spLocks noChangeShapeType="1"/>
          </p:cNvSpPr>
          <p:nvPr/>
        </p:nvSpPr>
        <p:spPr bwMode="auto">
          <a:xfrm>
            <a:off x="3429000" y="6072188"/>
            <a:ext cx="428625" cy="158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2" name="Line 7"/>
          <p:cNvSpPr>
            <a:spLocks noChangeShapeType="1"/>
          </p:cNvSpPr>
          <p:nvPr/>
        </p:nvSpPr>
        <p:spPr bwMode="auto">
          <a:xfrm>
            <a:off x="3571875" y="6215063"/>
            <a:ext cx="142875" cy="158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3" name="Rectangle 8"/>
          <p:cNvSpPr>
            <a:spLocks noChangeArrowheads="1"/>
          </p:cNvSpPr>
          <p:nvPr/>
        </p:nvSpPr>
        <p:spPr bwMode="auto">
          <a:xfrm>
            <a:off x="6286500" y="4643438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1994" name="Rectangle 9"/>
          <p:cNvSpPr>
            <a:spLocks noChangeArrowheads="1"/>
          </p:cNvSpPr>
          <p:nvPr/>
        </p:nvSpPr>
        <p:spPr bwMode="auto">
          <a:xfrm>
            <a:off x="7215188" y="4643438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95" name="Line 10"/>
          <p:cNvSpPr>
            <a:spLocks noChangeShapeType="1"/>
          </p:cNvSpPr>
          <p:nvPr/>
        </p:nvSpPr>
        <p:spPr bwMode="auto">
          <a:xfrm flipH="1">
            <a:off x="7570788" y="5573713"/>
            <a:ext cx="4762" cy="64293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6" name="Line 11"/>
          <p:cNvSpPr>
            <a:spLocks noChangeShapeType="1"/>
          </p:cNvSpPr>
          <p:nvPr/>
        </p:nvSpPr>
        <p:spPr bwMode="auto">
          <a:xfrm>
            <a:off x="7215188" y="5929313"/>
            <a:ext cx="714375" cy="158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7" name="Line 12"/>
          <p:cNvSpPr>
            <a:spLocks noChangeShapeType="1"/>
          </p:cNvSpPr>
          <p:nvPr/>
        </p:nvSpPr>
        <p:spPr bwMode="auto">
          <a:xfrm>
            <a:off x="7358063" y="6072188"/>
            <a:ext cx="428625" cy="158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8" name="Line 13"/>
          <p:cNvSpPr>
            <a:spLocks noChangeShapeType="1"/>
          </p:cNvSpPr>
          <p:nvPr/>
        </p:nvSpPr>
        <p:spPr bwMode="auto">
          <a:xfrm>
            <a:off x="7500938" y="6215063"/>
            <a:ext cx="142875" cy="1587"/>
          </a:xfrm>
          <a:prstGeom prst="line">
            <a:avLst/>
          </a:prstGeom>
          <a:noFill/>
          <a:ln w="507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9" name="Text Box 14"/>
          <p:cNvSpPr txBox="1">
            <a:spLocks noChangeArrowheads="1"/>
          </p:cNvSpPr>
          <p:nvPr/>
        </p:nvSpPr>
        <p:spPr bwMode="auto">
          <a:xfrm>
            <a:off x="506413" y="4786313"/>
            <a:ext cx="13906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Отсутствие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сигнала  - </a:t>
            </a:r>
          </a:p>
        </p:txBody>
      </p:sp>
      <p:sp>
        <p:nvSpPr>
          <p:cNvPr id="42000" name="Text Box 15"/>
          <p:cNvSpPr txBox="1">
            <a:spLocks noChangeArrowheads="1"/>
          </p:cNvSpPr>
          <p:nvPr/>
        </p:nvSpPr>
        <p:spPr bwMode="auto">
          <a:xfrm>
            <a:off x="4813300" y="4786313"/>
            <a:ext cx="11715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Наличие 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сигнала -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301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Как правило, команды компьютеров работают не с отдельными битами, а с восемью битами сразу. Восемь  битов составляют </a:t>
            </a:r>
            <a:r>
              <a:rPr lang="en-GB" sz="32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байт. </a:t>
            </a: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одном байте можно закоди­ровать значение одного символа из 256 возможных (256 = 2</a:t>
            </a:r>
            <a:r>
              <a:rPr lang="en-GB" sz="3200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).</a:t>
            </a:r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357188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1285875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2214563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3143250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5" name="Rectangle 6"/>
          <p:cNvSpPr>
            <a:spLocks noChangeArrowheads="1"/>
          </p:cNvSpPr>
          <p:nvPr/>
        </p:nvSpPr>
        <p:spPr bwMode="auto">
          <a:xfrm>
            <a:off x="4071938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6" name="Rectangle 7"/>
          <p:cNvSpPr>
            <a:spLocks noChangeArrowheads="1"/>
          </p:cNvSpPr>
          <p:nvPr/>
        </p:nvSpPr>
        <p:spPr bwMode="auto">
          <a:xfrm>
            <a:off x="5000625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7" name="Rectangle 8"/>
          <p:cNvSpPr>
            <a:spLocks noChangeArrowheads="1"/>
          </p:cNvSpPr>
          <p:nvPr/>
        </p:nvSpPr>
        <p:spPr bwMode="auto">
          <a:xfrm>
            <a:off x="5929313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18" name="Rectangle 9"/>
          <p:cNvSpPr>
            <a:spLocks noChangeArrowheads="1"/>
          </p:cNvSpPr>
          <p:nvPr/>
        </p:nvSpPr>
        <p:spPr bwMode="auto">
          <a:xfrm>
            <a:off x="6858000" y="3429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3019" name="Rectangle 10"/>
          <p:cNvSpPr>
            <a:spLocks noChangeArrowheads="1"/>
          </p:cNvSpPr>
          <p:nvPr/>
        </p:nvSpPr>
        <p:spPr bwMode="auto">
          <a:xfrm>
            <a:off x="357188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0" name="Rectangle 11"/>
          <p:cNvSpPr>
            <a:spLocks noChangeArrowheads="1"/>
          </p:cNvSpPr>
          <p:nvPr/>
        </p:nvSpPr>
        <p:spPr bwMode="auto">
          <a:xfrm>
            <a:off x="1285875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1" name="Rectangle 12"/>
          <p:cNvSpPr>
            <a:spLocks noChangeArrowheads="1"/>
          </p:cNvSpPr>
          <p:nvPr/>
        </p:nvSpPr>
        <p:spPr bwMode="auto">
          <a:xfrm>
            <a:off x="2214563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2" name="Rectangle 13"/>
          <p:cNvSpPr>
            <a:spLocks noChangeArrowheads="1"/>
          </p:cNvSpPr>
          <p:nvPr/>
        </p:nvSpPr>
        <p:spPr bwMode="auto">
          <a:xfrm>
            <a:off x="3143250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3" name="Rectangle 14"/>
          <p:cNvSpPr>
            <a:spLocks noChangeArrowheads="1"/>
          </p:cNvSpPr>
          <p:nvPr/>
        </p:nvSpPr>
        <p:spPr bwMode="auto">
          <a:xfrm>
            <a:off x="4071938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4" name="Rectangle 15"/>
          <p:cNvSpPr>
            <a:spLocks noChangeArrowheads="1"/>
          </p:cNvSpPr>
          <p:nvPr/>
        </p:nvSpPr>
        <p:spPr bwMode="auto">
          <a:xfrm>
            <a:off x="5000625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5" name="Rectangle 16"/>
          <p:cNvSpPr>
            <a:spLocks noChangeArrowheads="1"/>
          </p:cNvSpPr>
          <p:nvPr/>
        </p:nvSpPr>
        <p:spPr bwMode="auto">
          <a:xfrm>
            <a:off x="5929313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3026" name="Rectangle 17"/>
          <p:cNvSpPr>
            <a:spLocks noChangeArrowheads="1"/>
          </p:cNvSpPr>
          <p:nvPr/>
        </p:nvSpPr>
        <p:spPr bwMode="auto">
          <a:xfrm>
            <a:off x="6858000" y="4572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7" name="Rectangle 18"/>
          <p:cNvSpPr>
            <a:spLocks noChangeArrowheads="1"/>
          </p:cNvSpPr>
          <p:nvPr/>
        </p:nvSpPr>
        <p:spPr bwMode="auto">
          <a:xfrm>
            <a:off x="357188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8" name="Rectangle 19"/>
          <p:cNvSpPr>
            <a:spLocks noChangeArrowheads="1"/>
          </p:cNvSpPr>
          <p:nvPr/>
        </p:nvSpPr>
        <p:spPr bwMode="auto">
          <a:xfrm>
            <a:off x="1285875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29" name="Rectangle 20"/>
          <p:cNvSpPr>
            <a:spLocks noChangeArrowheads="1"/>
          </p:cNvSpPr>
          <p:nvPr/>
        </p:nvSpPr>
        <p:spPr bwMode="auto">
          <a:xfrm>
            <a:off x="2214563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30" name="Rectangle 21"/>
          <p:cNvSpPr>
            <a:spLocks noChangeArrowheads="1"/>
          </p:cNvSpPr>
          <p:nvPr/>
        </p:nvSpPr>
        <p:spPr bwMode="auto">
          <a:xfrm>
            <a:off x="3143250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31" name="Rectangle 22"/>
          <p:cNvSpPr>
            <a:spLocks noChangeArrowheads="1"/>
          </p:cNvSpPr>
          <p:nvPr/>
        </p:nvSpPr>
        <p:spPr bwMode="auto">
          <a:xfrm>
            <a:off x="4071938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32" name="Rectangle 23"/>
          <p:cNvSpPr>
            <a:spLocks noChangeArrowheads="1"/>
          </p:cNvSpPr>
          <p:nvPr/>
        </p:nvSpPr>
        <p:spPr bwMode="auto">
          <a:xfrm>
            <a:off x="5000625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3033" name="Rectangle 24"/>
          <p:cNvSpPr>
            <a:spLocks noChangeArrowheads="1"/>
          </p:cNvSpPr>
          <p:nvPr/>
        </p:nvSpPr>
        <p:spPr bwMode="auto">
          <a:xfrm>
            <a:off x="5929313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3034" name="Rectangle 25"/>
          <p:cNvSpPr>
            <a:spLocks noChangeArrowheads="1"/>
          </p:cNvSpPr>
          <p:nvPr/>
        </p:nvSpPr>
        <p:spPr bwMode="auto">
          <a:xfrm>
            <a:off x="6858000" y="5715000"/>
            <a:ext cx="914400" cy="914400"/>
          </a:xfrm>
          <a:prstGeom prst="rect">
            <a:avLst/>
          </a:prstGeom>
          <a:solidFill>
            <a:srgbClr val="F8F8F8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>
                <a:solidFill>
                  <a:srgbClr val="000000"/>
                </a:solidFill>
              </a:rPr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584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Пример кодировочной таблицы</a:t>
            </a:r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0113"/>
            <a:ext cx="809942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1079500" y="5940425"/>
            <a:ext cx="66706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Кодировка символов	           Кодировка символов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в русской версии Windows        в английской версии Windows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5927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ru-RU" sz="32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Передача информации в компьютере</a:t>
            </a: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современном компьютере для передачи данных используется 32 или 64 разрядная шина (т.е. одновременно может передаваться 4 или 8 байта)</a:t>
            </a:r>
            <a:r>
              <a:rPr lang="ar-SA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‏</a:t>
            </a:r>
            <a:endParaRPr lang="ru-RU" sz="24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Вычислительная работа в процессоре, а также обработка и пересылка данных между ЦП, ОЗУ, контроллерами и УВВ должны быть согласованы во времени, т.е. синхронизированы.</a:t>
            </a: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Синхронизация системы осуществляется посредством тактового генератора. </a:t>
            </a:r>
            <a:r>
              <a:rPr lang="ru-RU" sz="24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Тактовый генератор </a:t>
            </a: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формирует периодические последовательности тактовых импульсов, которые направляются на шину центрального процессора, на шины ОЗУ, видеосистемы, а также шины подсистемы ввода-вывода.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1"/>
          <p:cNvGrpSpPr>
            <a:grpSpLocks/>
          </p:cNvGrpSpPr>
          <p:nvPr/>
        </p:nvGrpSpPr>
        <p:grpSpPr bwMode="auto">
          <a:xfrm>
            <a:off x="642938" y="714375"/>
            <a:ext cx="6927850" cy="4427538"/>
            <a:chOff x="405" y="450"/>
            <a:chExt cx="4364" cy="2789"/>
          </a:xfrm>
        </p:grpSpPr>
        <p:pic>
          <p:nvPicPr>
            <p:cNvPr id="4608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" y="450"/>
              <a:ext cx="4365" cy="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6086" name="Text Box 3"/>
            <p:cNvSpPr txBox="1">
              <a:spLocks noChangeArrowheads="1"/>
            </p:cNvSpPr>
            <p:nvPr/>
          </p:nvSpPr>
          <p:spPr bwMode="auto">
            <a:xfrm>
              <a:off x="405" y="450"/>
              <a:ext cx="4365" cy="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946150" y="142875"/>
            <a:ext cx="64785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Параметры тактовых импульсов генератора</a:t>
            </a: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452438" y="5214938"/>
            <a:ext cx="7753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Каждая операция на шине длится определенный период времени, 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называемый циклом. Минимальный цикл обмена длится два цикла 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тактового генератора — Т1+Т2. В период времени действия задержек 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процессор на­ходится в стадии </a:t>
            </a:r>
            <a:r>
              <a:rPr lang="en-GB" i="1">
                <a:solidFill>
                  <a:srgbClr val="000000"/>
                </a:solidFill>
              </a:rPr>
              <a:t>циклов ожидания (Tw).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/>
          <a:lstStyle/>
          <a:p>
            <a:pPr eaLnBrk="1" hangingPunct="1"/>
            <a:r>
              <a:rPr lang="ru-RU" sz="4000" smtClean="0"/>
              <a:t>Тактовая частота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5688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smtClean="0"/>
              <a:t>Чем выше тактовая частота тем быстрее работает устройство – т.е. в единицу времени выполняется большее количество операций.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/>
              <a:t>Тактовая частота системы состоящей из нескольких устройств определяется устройством работающим на самой низкой частоте (это важно учитывать при комплектации компьютера).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/>
              <a:t>Кроме того, повышение тактовой частоты устройств ограничено физическими свойствами материалов и качеством изготовления устройств.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13787" cy="417512"/>
          </a:xfrm>
        </p:spPr>
        <p:txBody>
          <a:bodyPr/>
          <a:lstStyle/>
          <a:p>
            <a:pPr eaLnBrk="1" hangingPunct="1"/>
            <a:r>
              <a:rPr lang="ru-RU" sz="2400" b="1" smtClean="0"/>
              <a:t>Обработка аудио, видео и графической информации</a:t>
            </a:r>
            <a:r>
              <a:rPr lang="en-US" sz="2400" b="1" smtClean="0"/>
              <a:t> </a:t>
            </a:r>
            <a:br>
              <a:rPr lang="en-US" sz="2400" b="1" smtClean="0"/>
            </a:br>
            <a:r>
              <a:rPr lang="ru-RU" sz="2400" b="1" smtClean="0"/>
              <a:t>(представление различной информации в компьютере)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8229600" cy="58324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Часть аудио и видео информации находящейся в аналоговой форме преобразуется с помощью аналогово-цифровых преобразователей (АЦП) в цифровой сигнал. Суть процедуры преобразования сводится к тому что, непрерывный по времени амплитудный сигнал разбивается на большое количество статических записей (срезов) этого сигнала в цифровой форме. И если затем воспроизвести эти цифровые статические записи (срезы) в той же последовательности и временном интервале, то мы получим аналоговый сигнал. Выполняет эту процедуру другое устройство – цифро-аналоговый преобразователь (ЦАП).  Качество записи таких сигналов напрямую зависит от качества записи каждого конкретного среза (в битах) и количества таких срезов в единицу времени (в герцах). В конечном итоге можно говорить о том, что чем больше по объёму записанный в итоге файл, тем качественнее записанная информация.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1650"/>
            <a:ext cx="7316508" cy="4196969"/>
          </a:xfrm>
        </p:spPr>
      </p:pic>
      <p:sp>
        <p:nvSpPr>
          <p:cNvPr id="5" name="TextBox 4"/>
          <p:cNvSpPr txBox="1"/>
          <p:nvPr/>
        </p:nvSpPr>
        <p:spPr>
          <a:xfrm>
            <a:off x="899592" y="197237"/>
            <a:ext cx="70889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252525"/>
                </a:solidFill>
                <a:latin typeface="Arial" panose="020B0604020202020204" pitchFamily="34" charset="0"/>
              </a:rPr>
              <a:t>Сигнал с ЦАП без </a:t>
            </a:r>
            <a:r>
              <a:rPr lang="ru-RU" sz="3200" u="sng" dirty="0">
                <a:solidFill>
                  <a:srgbClr val="FAA700"/>
                </a:solidFill>
                <a:latin typeface="Arial" panose="020B0604020202020204" pitchFamily="34" charset="0"/>
              </a:rPr>
              <a:t>интерполяции</a:t>
            </a:r>
            <a:r>
              <a:rPr lang="ru-RU" sz="3200" dirty="0">
                <a:solidFill>
                  <a:srgbClr val="252525"/>
                </a:solidFill>
                <a:latin typeface="Arial" panose="020B0604020202020204" pitchFamily="34" charset="0"/>
              </a:rPr>
              <a:t> на </a:t>
            </a:r>
            <a:endParaRPr lang="ru-RU" sz="3200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3200" dirty="0" smtClean="0">
                <a:solidFill>
                  <a:srgbClr val="252525"/>
                </a:solidFill>
                <a:latin typeface="Arial" panose="020B0604020202020204" pitchFamily="34" charset="0"/>
              </a:rPr>
              <a:t>фоне </a:t>
            </a:r>
            <a:r>
              <a:rPr lang="ru-RU" sz="3200" dirty="0">
                <a:solidFill>
                  <a:srgbClr val="252525"/>
                </a:solidFill>
                <a:latin typeface="Arial" panose="020B0604020202020204" pitchFamily="34" charset="0"/>
              </a:rPr>
              <a:t>идеального сигнала.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40516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507412" cy="346075"/>
          </a:xfrm>
        </p:spPr>
        <p:txBody>
          <a:bodyPr/>
          <a:lstStyle/>
          <a:p>
            <a:pPr eaLnBrk="1" hangingPunct="1"/>
            <a:r>
              <a:rPr lang="ru-RU" sz="2400" b="1" smtClean="0"/>
              <a:t>Обработка аудио, видео и графической информации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903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Таким образом можно записать любой аналоговый сигнал, а не только видео и аудио.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Запись графического изображения чаще всего выполняется с помощью создания так называемой битовой карты в которой записываются отдельные точки изображения и их характеристики. Качество определяется количеством записанных точек (разрешающей способностью) и качеством записи каждой точки в битах.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Выполняется данная процедура либо сканером с линейкой светодиодов(ось </a:t>
            </a:r>
            <a:r>
              <a:rPr lang="en-US" sz="2400" smtClean="0"/>
              <a:t>X</a:t>
            </a:r>
            <a:r>
              <a:rPr lang="ru-RU" sz="2400" smtClean="0"/>
              <a:t>)  перемещающихся вдоль изображения шаговым двигателем (ось </a:t>
            </a:r>
            <a:r>
              <a:rPr lang="en-US" sz="2400" smtClean="0"/>
              <a:t>Y)</a:t>
            </a:r>
            <a:r>
              <a:rPr lang="ru-RU" sz="2400" smtClean="0"/>
              <a:t> характеристика качества – разрешение 600х1200. Либо матрицей содержащей светочувствительные элементы (как соты) на которую проецируется изображение (цифровые фото и видео камеры). Для оценки качества чаще используются понятие Мегапиксели (произведение количества точек по оси Х на количество точек по оси </a:t>
            </a:r>
            <a:r>
              <a:rPr lang="en-US" sz="2400" smtClean="0"/>
              <a:t>Y</a:t>
            </a:r>
            <a:r>
              <a:rPr lang="ru-RU" sz="2400" smtClean="0"/>
              <a:t>).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357188" y="285750"/>
            <a:ext cx="8226425" cy="7423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Организация дисковой памяти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Хранится данные могут в виде электрических сигналов (при включённом питании) , магнитных импульсов, механических меток, положении переключателей.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Основной памятью компьютера до настоящего времени является дисковая память, хотя она в последнее время существенно уступила свои позиции электронной памяти.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79388" y="3860800"/>
            <a:ext cx="3035300" cy="1554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4800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243268" y="188913"/>
            <a:ext cx="892577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ru-RU" sz="2600" b="1" dirty="0" smtClean="0">
                <a:solidFill>
                  <a:schemeClr val="tx1"/>
                </a:solidFill>
              </a:rPr>
              <a:t>Спорный вариант начала истории </a:t>
            </a:r>
          </a:p>
          <a:p>
            <a:pPr algn="ctr" eaLnBrk="1" hangingPunct="1"/>
            <a:r>
              <a:rPr lang="ru-RU" sz="2600" b="1" dirty="0" smtClean="0">
                <a:solidFill>
                  <a:schemeClr val="tx1"/>
                </a:solidFill>
              </a:rPr>
              <a:t>вычислительной техники (до механический период)</a:t>
            </a:r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7174" name="Rectangle 58"/>
          <p:cNvSpPr>
            <a:spLocks noChangeArrowheads="1"/>
          </p:cNvSpPr>
          <p:nvPr/>
        </p:nvSpPr>
        <p:spPr bwMode="auto">
          <a:xfrm>
            <a:off x="0" y="2624138"/>
            <a:ext cx="2743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7175" name="Picture 57" descr="дощаный счет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81" y="4537056"/>
            <a:ext cx="13335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43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535246"/>
              </p:ext>
            </p:extLst>
          </p:nvPr>
        </p:nvGraphicFramePr>
        <p:xfrm>
          <a:off x="1697038" y="4140949"/>
          <a:ext cx="7267450" cy="2834482"/>
        </p:xfrm>
        <a:graphic>
          <a:graphicData uri="http://schemas.openxmlformats.org/drawingml/2006/table">
            <a:tbl>
              <a:tblPr/>
              <a:tblGrid>
                <a:gridCol w="7267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34482">
                <a:tc>
                  <a:txBody>
                    <a:bodyPr/>
                    <a:lstStyle/>
                    <a:p>
                      <a:pPr marL="0" marR="0" lvl="0" indent="4635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Arial Unicode MS" pitchFamily="34" charset="-128"/>
                          <a:cs typeface="Times New Roman" pitchFamily="18" charset="0"/>
                        </a:rPr>
                        <a:t>На Руси долгое время считали по косточкам, раскладываемым в кучки. Примерно с XV века получил распространение </a:t>
                      </a: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Arial Unicode MS" pitchFamily="34" charset="-128"/>
                          <a:cs typeface="Times New Roman" pitchFamily="18" charset="0"/>
                        </a:rPr>
                        <a:t>"доща</a:t>
                      </a: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Times New Roman" pitchFamily="18" charset="0"/>
                        </a:rPr>
                        <a:t>т</a:t>
                      </a: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Arial Unicode MS" pitchFamily="34" charset="-128"/>
                          <a:cs typeface="Times New Roman" pitchFamily="18" charset="0"/>
                        </a:rPr>
                        <a:t>ый счет"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Arial Unicode MS" pitchFamily="34" charset="-128"/>
                          <a:cs typeface="Times New Roman" pitchFamily="18" charset="0"/>
                        </a:rPr>
                        <a:t>, который почти не отличался от обычных счетов и представлял собой рамку с укрепленными горизонтальными веревочками, на которые были нанизаны просверленные сливовые или вишневые косточки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9388" y="1143020"/>
            <a:ext cx="8785100" cy="2934052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 indent="542925"/>
            <a:r>
              <a:rPr lang="ru-RU" sz="2800" b="1" dirty="0" smtClean="0">
                <a:solidFill>
                  <a:schemeClr val="tx1"/>
                </a:solidFill>
              </a:rPr>
              <a:t>Абак – </a:t>
            </a:r>
            <a:r>
              <a:rPr lang="ru-RU" sz="2800" dirty="0" smtClean="0">
                <a:solidFill>
                  <a:schemeClr val="tx1"/>
                </a:solidFill>
              </a:rPr>
              <a:t>устройство для облегчения вычислительного процесса.</a:t>
            </a:r>
          </a:p>
          <a:p>
            <a:pPr indent="542925"/>
            <a:r>
              <a:rPr lang="ru-RU" sz="2800" smtClean="0">
                <a:solidFill>
                  <a:schemeClr val="tx1"/>
                </a:solidFill>
              </a:rPr>
              <a:t>Бороздки </a:t>
            </a:r>
            <a:r>
              <a:rPr lang="ru-RU" sz="2800" dirty="0" smtClean="0">
                <a:solidFill>
                  <a:schemeClr val="tx1"/>
                </a:solidFill>
              </a:rPr>
              <a:t>на земле или полоски на доске по которым перемещались метки (камушки, косточки) - 3 тыс. лет до нашей эры. </a:t>
            </a:r>
          </a:p>
          <a:p>
            <a:pPr indent="542925"/>
            <a:r>
              <a:rPr lang="ru-RU" sz="2800" dirty="0" smtClean="0">
                <a:solidFill>
                  <a:schemeClr val="tx1"/>
                </a:solidFill>
              </a:rPr>
              <a:t>Основной предмет спора – вычислителем является разум человека, а косточки служат для облегчения процесса вычисления. </a:t>
            </a:r>
            <a:endParaRPr lang="ru-RU" sz="2800" dirty="0">
              <a:solidFill>
                <a:schemeClr val="tx1"/>
              </a:solidFill>
            </a:endParaRPr>
          </a:p>
          <a:p>
            <a:pPr indent="542925"/>
            <a:r>
              <a:rPr lang="ru-RU" sz="2800" dirty="0" smtClean="0">
                <a:solidFill>
                  <a:schemeClr val="tx1"/>
                </a:solidFill>
              </a:rPr>
              <a:t>С таким же успехом вычислительным устройством можно назвать и авторучку при выполнении расчета на бумаге.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0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Схема разметки дисковой памяти</a:t>
            </a:r>
          </a:p>
        </p:txBody>
      </p:sp>
      <p:sp>
        <p:nvSpPr>
          <p:cNvPr id="51203" name="Oval 2"/>
          <p:cNvSpPr>
            <a:spLocks noChangeArrowheads="1"/>
          </p:cNvSpPr>
          <p:nvPr/>
        </p:nvSpPr>
        <p:spPr bwMode="auto">
          <a:xfrm>
            <a:off x="214313" y="1071563"/>
            <a:ext cx="5072062" cy="5143500"/>
          </a:xfrm>
          <a:prstGeom prst="ellipse">
            <a:avLst/>
          </a:prstGeom>
          <a:solidFill>
            <a:srgbClr val="F8F8F8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4" name="Oval 3"/>
          <p:cNvSpPr>
            <a:spLocks noChangeArrowheads="1"/>
          </p:cNvSpPr>
          <p:nvPr/>
        </p:nvSpPr>
        <p:spPr bwMode="auto">
          <a:xfrm>
            <a:off x="428625" y="1285875"/>
            <a:ext cx="4643438" cy="4714875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5" name="Oval 4"/>
          <p:cNvSpPr>
            <a:spLocks noChangeArrowheads="1"/>
          </p:cNvSpPr>
          <p:nvPr/>
        </p:nvSpPr>
        <p:spPr bwMode="auto">
          <a:xfrm>
            <a:off x="642938" y="1500188"/>
            <a:ext cx="4214812" cy="4286250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6" name="Oval 5"/>
          <p:cNvSpPr>
            <a:spLocks noChangeArrowheads="1"/>
          </p:cNvSpPr>
          <p:nvPr/>
        </p:nvSpPr>
        <p:spPr bwMode="auto">
          <a:xfrm>
            <a:off x="857250" y="1714500"/>
            <a:ext cx="3786188" cy="3857625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7" name="Oval 6"/>
          <p:cNvSpPr>
            <a:spLocks noChangeArrowheads="1"/>
          </p:cNvSpPr>
          <p:nvPr/>
        </p:nvSpPr>
        <p:spPr bwMode="auto">
          <a:xfrm>
            <a:off x="1071563" y="1928813"/>
            <a:ext cx="3357562" cy="3429000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8" name="Oval 7"/>
          <p:cNvSpPr>
            <a:spLocks noChangeArrowheads="1"/>
          </p:cNvSpPr>
          <p:nvPr/>
        </p:nvSpPr>
        <p:spPr bwMode="auto">
          <a:xfrm>
            <a:off x="1285875" y="2143125"/>
            <a:ext cx="2928938" cy="3000375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9" name="Oval 8"/>
          <p:cNvSpPr>
            <a:spLocks noChangeArrowheads="1"/>
          </p:cNvSpPr>
          <p:nvPr/>
        </p:nvSpPr>
        <p:spPr bwMode="auto">
          <a:xfrm>
            <a:off x="1500188" y="2357438"/>
            <a:ext cx="2500312" cy="2571750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0" name="Oval 9"/>
          <p:cNvSpPr>
            <a:spLocks noChangeArrowheads="1"/>
          </p:cNvSpPr>
          <p:nvPr/>
        </p:nvSpPr>
        <p:spPr bwMode="auto">
          <a:xfrm>
            <a:off x="1714500" y="2571750"/>
            <a:ext cx="2071688" cy="2143125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1" name="Oval 10"/>
          <p:cNvSpPr>
            <a:spLocks noChangeArrowheads="1"/>
          </p:cNvSpPr>
          <p:nvPr/>
        </p:nvSpPr>
        <p:spPr bwMode="auto">
          <a:xfrm>
            <a:off x="1928813" y="2786063"/>
            <a:ext cx="1643062" cy="1714500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2" name="Oval 11"/>
          <p:cNvSpPr>
            <a:spLocks noChangeArrowheads="1"/>
          </p:cNvSpPr>
          <p:nvPr/>
        </p:nvSpPr>
        <p:spPr bwMode="auto">
          <a:xfrm>
            <a:off x="2143125" y="3000375"/>
            <a:ext cx="1214438" cy="1285875"/>
          </a:xfrm>
          <a:prstGeom prst="ellipse">
            <a:avLst/>
          </a:prstGeom>
          <a:solidFill>
            <a:srgbClr val="F8F8F8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3" name="Oval 12"/>
          <p:cNvSpPr>
            <a:spLocks noChangeArrowheads="1"/>
          </p:cNvSpPr>
          <p:nvPr/>
        </p:nvSpPr>
        <p:spPr bwMode="auto">
          <a:xfrm>
            <a:off x="2357438" y="3214688"/>
            <a:ext cx="785812" cy="857250"/>
          </a:xfrm>
          <a:prstGeom prst="ellips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14" name="Text Box 13"/>
          <p:cNvSpPr txBox="1">
            <a:spLocks noChangeArrowheads="1"/>
          </p:cNvSpPr>
          <p:nvPr/>
        </p:nvSpPr>
        <p:spPr bwMode="auto">
          <a:xfrm>
            <a:off x="5303838" y="1714500"/>
            <a:ext cx="34639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 b="1">
                <a:solidFill>
                  <a:srgbClr val="000000"/>
                </a:solidFill>
              </a:rPr>
              <a:t>Дорожки</a:t>
            </a:r>
            <a:r>
              <a:rPr lang="en-GB">
                <a:solidFill>
                  <a:srgbClr val="000000"/>
                </a:solidFill>
              </a:rPr>
              <a:t> (концентрические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окружности)</a:t>
            </a:r>
            <a:r>
              <a:rPr lang="ar-SA">
                <a:solidFill>
                  <a:srgbClr val="000000"/>
                </a:solidFill>
                <a:cs typeface="Arial" charset="0"/>
              </a:rPr>
              <a:t>‏</a:t>
            </a:r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51215" name="AutoShape 14"/>
          <p:cNvCxnSpPr>
            <a:cxnSpLocks noChangeShapeType="1"/>
            <a:stCxn id="51214" idx="1"/>
          </p:cNvCxnSpPr>
          <p:nvPr/>
        </p:nvCxnSpPr>
        <p:spPr bwMode="auto">
          <a:xfrm flipH="1" flipV="1">
            <a:off x="3857625" y="1571625"/>
            <a:ext cx="1444625" cy="509588"/>
          </a:xfrm>
          <a:prstGeom prst="straightConnector1">
            <a:avLst/>
          </a:prstGeom>
          <a:noFill/>
          <a:ln w="9360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16" name="AutoShape 15"/>
          <p:cNvCxnSpPr>
            <a:cxnSpLocks noChangeShapeType="1"/>
            <a:stCxn id="51214" idx="1"/>
          </p:cNvCxnSpPr>
          <p:nvPr/>
        </p:nvCxnSpPr>
        <p:spPr bwMode="auto">
          <a:xfrm flipH="1">
            <a:off x="4357688" y="2081213"/>
            <a:ext cx="946150" cy="204787"/>
          </a:xfrm>
          <a:prstGeom prst="straightConnector1">
            <a:avLst/>
          </a:prstGeom>
          <a:noFill/>
          <a:ln w="9360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17" name="AutoShape 16"/>
          <p:cNvCxnSpPr>
            <a:cxnSpLocks noChangeShapeType="1"/>
            <a:stCxn id="51214" idx="1"/>
          </p:cNvCxnSpPr>
          <p:nvPr/>
        </p:nvCxnSpPr>
        <p:spPr bwMode="auto">
          <a:xfrm flipH="1">
            <a:off x="4357688" y="2081213"/>
            <a:ext cx="946150" cy="490537"/>
          </a:xfrm>
          <a:prstGeom prst="straightConnector1">
            <a:avLst/>
          </a:prstGeom>
          <a:noFill/>
          <a:ln w="9360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18" name="AutoShape 17"/>
          <p:cNvSpPr>
            <a:spLocks noChangeArrowheads="1"/>
          </p:cNvSpPr>
          <p:nvPr/>
        </p:nvSpPr>
        <p:spPr bwMode="auto">
          <a:xfrm>
            <a:off x="2714625" y="3643313"/>
            <a:ext cx="46038" cy="46037"/>
          </a:xfrm>
          <a:custGeom>
            <a:avLst/>
            <a:gdLst>
              <a:gd name="T0" fmla="*/ 23019 w 46038"/>
              <a:gd name="T1" fmla="*/ 0 h 46037"/>
              <a:gd name="T2" fmla="*/ 6742 w 46038"/>
              <a:gd name="T3" fmla="*/ 6742 h 46037"/>
              <a:gd name="T4" fmla="*/ 0 w 46038"/>
              <a:gd name="T5" fmla="*/ 23019 h 46037"/>
              <a:gd name="T6" fmla="*/ 6742 w 46038"/>
              <a:gd name="T7" fmla="*/ 39295 h 46037"/>
              <a:gd name="T8" fmla="*/ 23019 w 46038"/>
              <a:gd name="T9" fmla="*/ 46037 h 46037"/>
              <a:gd name="T10" fmla="*/ 39296 w 46038"/>
              <a:gd name="T11" fmla="*/ 39295 h 46037"/>
              <a:gd name="T12" fmla="*/ 46038 w 46038"/>
              <a:gd name="T13" fmla="*/ 23019 h 46037"/>
              <a:gd name="T14" fmla="*/ 39296 w 46038"/>
              <a:gd name="T15" fmla="*/ 6742 h 46037"/>
              <a:gd name="T16" fmla="*/ -31007 w 46038"/>
              <a:gd name="T17" fmla="*/ 23019 h 46037"/>
              <a:gd name="T18" fmla="*/ 23019 w 46038"/>
              <a:gd name="T19" fmla="*/ 0 h 46037"/>
              <a:gd name="T20" fmla="*/ 23019 w 46038"/>
              <a:gd name="T21" fmla="*/ 0 h 46037"/>
              <a:gd name="T22" fmla="*/ -31007 w 46038"/>
              <a:gd name="T23" fmla="*/ 23019 h 46037"/>
              <a:gd name="T24" fmla="*/ -31007 w 46038"/>
              <a:gd name="T25" fmla="*/ 23019 h 460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6742 w 46038"/>
              <a:gd name="T40" fmla="*/ 6742 h 46037"/>
              <a:gd name="T41" fmla="*/ 39296 w 46038"/>
              <a:gd name="T42" fmla="*/ 39295 h 4603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6038" h="46037">
                <a:moveTo>
                  <a:pt x="0" y="23019"/>
                </a:moveTo>
                <a:lnTo>
                  <a:pt x="-6969" y="-405"/>
                </a:lnTo>
                <a:cubicBezTo>
                  <a:pt x="-7872" y="-137"/>
                  <a:pt x="-8808" y="-1"/>
                  <a:pt x="-9749" y="0"/>
                </a:cubicBezTo>
                <a:cubicBezTo>
                  <a:pt x="-15134" y="0"/>
                  <a:pt x="-19498" y="-4365"/>
                  <a:pt x="-19498" y="-9749"/>
                </a:cubicBezTo>
                <a:cubicBezTo>
                  <a:pt x="-19498" y="-15134"/>
                  <a:pt x="-15134" y="-19498"/>
                  <a:pt x="-9749" y="-19498"/>
                </a:cubicBezTo>
                <a:cubicBezTo>
                  <a:pt x="-4365" y="-19498"/>
                  <a:pt x="0" y="-15134"/>
                  <a:pt x="0" y="-9749"/>
                </a:cubicBezTo>
                <a:cubicBezTo>
                  <a:pt x="0" y="-8808"/>
                  <a:pt x="-137" y="-7872"/>
                  <a:pt x="-405" y="-6969"/>
                </a:cubicBezTo>
                <a:cubicBezTo>
                  <a:pt x="-1635" y="-2835"/>
                  <a:pt x="-5436" y="-1"/>
                  <a:pt x="-9749" y="0"/>
                </a:cubicBezTo>
                <a:cubicBezTo>
                  <a:pt x="-10691" y="0"/>
                  <a:pt x="-11627" y="-137"/>
                  <a:pt x="-12530" y="-405"/>
                </a:cubicBezTo>
                <a:cubicBezTo>
                  <a:pt x="-16664" y="-1635"/>
                  <a:pt x="-19498" y="-5436"/>
                  <a:pt x="-19498" y="-9749"/>
                </a:cubicBezTo>
                <a:cubicBezTo>
                  <a:pt x="-19498" y="-15134"/>
                  <a:pt x="-15134" y="-19498"/>
                  <a:pt x="-9749" y="-19498"/>
                </a:cubicBezTo>
                <a:cubicBezTo>
                  <a:pt x="-5436" y="-19499"/>
                  <a:pt x="-1635" y="-16664"/>
                  <a:pt x="-405" y="-12530"/>
                </a:cubicBezTo>
                <a:cubicBezTo>
                  <a:pt x="-137" y="-11627"/>
                  <a:pt x="0" y="-10691"/>
                  <a:pt x="0" y="-9749"/>
                </a:cubicBezTo>
                <a:cubicBezTo>
                  <a:pt x="0" y="-5436"/>
                  <a:pt x="-2835" y="-1635"/>
                  <a:pt x="-6969" y="-405"/>
                </a:cubicBezTo>
                <a:lnTo>
                  <a:pt x="0" y="23019"/>
                </a:lnTo>
                <a:close/>
                <a:moveTo>
                  <a:pt x="11509" y="23019"/>
                </a:moveTo>
                <a:lnTo>
                  <a:pt x="1820" y="8085"/>
                </a:lnTo>
                <a:cubicBezTo>
                  <a:pt x="7862" y="4165"/>
                  <a:pt x="11509" y="-2547"/>
                  <a:pt x="11509" y="-9749"/>
                </a:cubicBezTo>
                <a:cubicBezTo>
                  <a:pt x="11509" y="-13856"/>
                  <a:pt x="10319" y="-17875"/>
                  <a:pt x="8084" y="-21320"/>
                </a:cubicBezTo>
                <a:cubicBezTo>
                  <a:pt x="4165" y="-27362"/>
                  <a:pt x="-2548" y="-31008"/>
                  <a:pt x="-9749" y="-31008"/>
                </a:cubicBezTo>
                <a:cubicBezTo>
                  <a:pt x="-21490" y="-31008"/>
                  <a:pt x="-31007" y="-21491"/>
                  <a:pt x="-31007" y="-9749"/>
                </a:cubicBezTo>
                <a:cubicBezTo>
                  <a:pt x="-31008" y="-2547"/>
                  <a:pt x="-27361" y="4165"/>
                  <a:pt x="-21319" y="8085"/>
                </a:cubicBezTo>
                <a:cubicBezTo>
                  <a:pt x="-17875" y="10320"/>
                  <a:pt x="-13856" y="11510"/>
                  <a:pt x="-9749" y="11510"/>
                </a:cubicBezTo>
                <a:cubicBezTo>
                  <a:pt x="-2548" y="11509"/>
                  <a:pt x="4165" y="7863"/>
                  <a:pt x="8084" y="1821"/>
                </a:cubicBezTo>
                <a:cubicBezTo>
                  <a:pt x="10319" y="-1624"/>
                  <a:pt x="11509" y="-5643"/>
                  <a:pt x="11509" y="-9749"/>
                </a:cubicBezTo>
                <a:cubicBezTo>
                  <a:pt x="11509" y="-21491"/>
                  <a:pt x="1991" y="-31008"/>
                  <a:pt x="-9749" y="-31008"/>
                </a:cubicBezTo>
                <a:cubicBezTo>
                  <a:pt x="-21490" y="-31008"/>
                  <a:pt x="-31007" y="-21491"/>
                  <a:pt x="-31007" y="-9749"/>
                </a:cubicBezTo>
                <a:cubicBezTo>
                  <a:pt x="-31007" y="1992"/>
                  <a:pt x="-21490" y="11510"/>
                  <a:pt x="-9749" y="11510"/>
                </a:cubicBezTo>
                <a:cubicBezTo>
                  <a:pt x="-5643" y="11510"/>
                  <a:pt x="-1624" y="10320"/>
                  <a:pt x="1820" y="8085"/>
                </a:cubicBezTo>
                <a:lnTo>
                  <a:pt x="11509" y="23019"/>
                </a:lnTo>
                <a:close/>
              </a:path>
            </a:pathLst>
          </a:custGeom>
          <a:solidFill>
            <a:srgbClr val="009900"/>
          </a:solidFill>
          <a:ln w="25560">
            <a:solidFill>
              <a:srgbClr val="006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9" name="Line 18"/>
          <p:cNvSpPr>
            <a:spLocks noChangeShapeType="1"/>
          </p:cNvSpPr>
          <p:nvPr/>
        </p:nvSpPr>
        <p:spPr bwMode="auto">
          <a:xfrm>
            <a:off x="2786063" y="3643313"/>
            <a:ext cx="1757362" cy="1819275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0" name="Line 19"/>
          <p:cNvSpPr>
            <a:spLocks noChangeShapeType="1"/>
          </p:cNvSpPr>
          <p:nvPr/>
        </p:nvSpPr>
        <p:spPr bwMode="auto">
          <a:xfrm flipV="1">
            <a:off x="2754313" y="3641725"/>
            <a:ext cx="2532062" cy="9525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1" name="Line 20"/>
          <p:cNvSpPr>
            <a:spLocks noChangeShapeType="1"/>
          </p:cNvSpPr>
          <p:nvPr/>
        </p:nvSpPr>
        <p:spPr bwMode="auto">
          <a:xfrm>
            <a:off x="2720975" y="3649663"/>
            <a:ext cx="28575" cy="2565400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2" name="Line 21"/>
          <p:cNvSpPr>
            <a:spLocks noChangeShapeType="1"/>
          </p:cNvSpPr>
          <p:nvPr/>
        </p:nvSpPr>
        <p:spPr bwMode="auto">
          <a:xfrm flipH="1" flipV="1">
            <a:off x="-1588" y="3641725"/>
            <a:ext cx="2789238" cy="4763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3" name="Line 22"/>
          <p:cNvSpPr>
            <a:spLocks noChangeShapeType="1"/>
          </p:cNvSpPr>
          <p:nvPr/>
        </p:nvSpPr>
        <p:spPr bwMode="auto">
          <a:xfrm flipH="1">
            <a:off x="955675" y="3649663"/>
            <a:ext cx="1766888" cy="1812925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4" name="Line 23"/>
          <p:cNvSpPr>
            <a:spLocks noChangeShapeType="1"/>
          </p:cNvSpPr>
          <p:nvPr/>
        </p:nvSpPr>
        <p:spPr bwMode="auto">
          <a:xfrm flipH="1" flipV="1">
            <a:off x="2747963" y="1069975"/>
            <a:ext cx="7937" cy="2581275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5" name="Line 24"/>
          <p:cNvSpPr>
            <a:spLocks noChangeShapeType="1"/>
          </p:cNvSpPr>
          <p:nvPr/>
        </p:nvSpPr>
        <p:spPr bwMode="auto">
          <a:xfrm flipH="1" flipV="1">
            <a:off x="955675" y="1822450"/>
            <a:ext cx="1800225" cy="1828800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6" name="Line 25"/>
          <p:cNvSpPr>
            <a:spLocks noChangeShapeType="1"/>
          </p:cNvSpPr>
          <p:nvPr/>
        </p:nvSpPr>
        <p:spPr bwMode="auto">
          <a:xfrm flipV="1">
            <a:off x="2786063" y="1822450"/>
            <a:ext cx="1757362" cy="1822450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27" name="Text Box 26"/>
          <p:cNvSpPr txBox="1">
            <a:spLocks noChangeArrowheads="1"/>
          </p:cNvSpPr>
          <p:nvPr/>
        </p:nvSpPr>
        <p:spPr bwMode="auto">
          <a:xfrm>
            <a:off x="5651500" y="2786063"/>
            <a:ext cx="32734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 b="1">
                <a:solidFill>
                  <a:srgbClr val="000000"/>
                </a:solidFill>
              </a:rPr>
              <a:t>Радиусы </a:t>
            </a:r>
            <a:r>
              <a:rPr lang="en-GB">
                <a:solidFill>
                  <a:srgbClr val="000000"/>
                </a:solidFill>
              </a:rPr>
              <a:t>(делят дорожки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 на </a:t>
            </a:r>
            <a:r>
              <a:rPr lang="en-GB" sz="2400" b="1">
                <a:solidFill>
                  <a:srgbClr val="000000"/>
                </a:solidFill>
              </a:rPr>
              <a:t>сектора)</a:t>
            </a:r>
            <a:r>
              <a:rPr lang="ar-SA" sz="2400" b="1">
                <a:solidFill>
                  <a:srgbClr val="000000"/>
                </a:solidFill>
                <a:cs typeface="Arial" charset="0"/>
              </a:rPr>
              <a:t>‏</a:t>
            </a:r>
            <a:endParaRPr lang="en-GB" sz="2400" b="1">
              <a:solidFill>
                <a:srgbClr val="000000"/>
              </a:solidFill>
            </a:endParaRPr>
          </a:p>
        </p:txBody>
      </p:sp>
      <p:cxnSp>
        <p:nvCxnSpPr>
          <p:cNvPr id="51228" name="AutoShape 27"/>
          <p:cNvCxnSpPr>
            <a:cxnSpLocks noChangeShapeType="1"/>
            <a:stCxn id="51227" idx="1"/>
          </p:cNvCxnSpPr>
          <p:nvPr/>
        </p:nvCxnSpPr>
        <p:spPr bwMode="auto">
          <a:xfrm flipH="1" flipV="1">
            <a:off x="3857625" y="2500313"/>
            <a:ext cx="1793875" cy="698500"/>
          </a:xfrm>
          <a:prstGeom prst="straightConnector1">
            <a:avLst/>
          </a:prstGeom>
          <a:noFill/>
          <a:ln w="9360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9" name="AutoShape 28"/>
          <p:cNvCxnSpPr>
            <a:cxnSpLocks noChangeShapeType="1"/>
            <a:stCxn id="51227" idx="1"/>
          </p:cNvCxnSpPr>
          <p:nvPr/>
        </p:nvCxnSpPr>
        <p:spPr bwMode="auto">
          <a:xfrm flipH="1">
            <a:off x="5143500" y="3198813"/>
            <a:ext cx="508000" cy="444500"/>
          </a:xfrm>
          <a:prstGeom prst="straightConnector1">
            <a:avLst/>
          </a:prstGeom>
          <a:noFill/>
          <a:ln w="9360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30" name="AutoShape 29"/>
          <p:cNvCxnSpPr>
            <a:cxnSpLocks noChangeShapeType="1"/>
            <a:stCxn id="51227" idx="1"/>
          </p:cNvCxnSpPr>
          <p:nvPr/>
        </p:nvCxnSpPr>
        <p:spPr bwMode="auto">
          <a:xfrm flipH="1">
            <a:off x="3429000" y="3198813"/>
            <a:ext cx="2220913" cy="1087437"/>
          </a:xfrm>
          <a:prstGeom prst="straightConnector1">
            <a:avLst/>
          </a:prstGeom>
          <a:noFill/>
          <a:ln w="9360">
            <a:solidFill>
              <a:srgbClr val="00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31" name="Text Box 30"/>
          <p:cNvSpPr txBox="1">
            <a:spLocks noChangeArrowheads="1"/>
          </p:cNvSpPr>
          <p:nvPr/>
        </p:nvSpPr>
        <p:spPr bwMode="auto">
          <a:xfrm>
            <a:off x="5572125" y="4143375"/>
            <a:ext cx="35718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Вся информация записывается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в сектора. </a:t>
            </a:r>
            <a:r>
              <a:rPr lang="en-GB" b="1">
                <a:solidFill>
                  <a:srgbClr val="000000"/>
                </a:solidFill>
              </a:rPr>
              <a:t>Размер сектора всегда и везде одинаков и равен </a:t>
            </a:r>
            <a:r>
              <a:rPr lang="en-GB" sz="2400" b="1">
                <a:solidFill>
                  <a:srgbClr val="000000"/>
                </a:solidFill>
              </a:rPr>
              <a:t>512</a:t>
            </a:r>
            <a:r>
              <a:rPr lang="en-GB" b="1">
                <a:solidFill>
                  <a:srgbClr val="000000"/>
                </a:solidFill>
              </a:rPr>
              <a:t> байт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5892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Разметка диска создаётся при форматировании устройства (побочным эффектом является удаление всей информации на форматируемом устройстве)</a:t>
            </a:r>
            <a:r>
              <a:rPr lang="ar-SA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‏</a:t>
            </a:r>
            <a:endParaRPr lang="ru-RU" sz="28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ru-RU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Различают форматирование низкого уровня и высокого уровня (быстрый формат)</a:t>
            </a:r>
          </a:p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ru-RU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Форматирование низкого уровня выполняет физическую перезапись разметки диска (восстановление информации после этого практически невозможно) процесс занимает довольно много времени (винчестер в 500 Гб может форматироваться несколько часов)</a:t>
            </a:r>
          </a:p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endParaRPr lang="en-GB" sz="28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85225" cy="64801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Форматирование высокого уровня не перезаписывает разметку диска, а только очищает </a:t>
            </a: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FAT</a:t>
            </a: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поэтому процесс является довольно быстрым и сама информация на диске сохраняется (т.е. подлежит восстановлению)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При форматировании так же создаётся таблица размещения файлов (FAT) находящаяся в служебной зоне и содержащая  информацию о всех сохранённых на устройстве файлах</a:t>
            </a: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В этой таблице приводятся в соответствие имена файлов и адреса кластеров в которых хранится информация данного файла.</a:t>
            </a:r>
            <a:endParaRPr lang="en-GB" sz="28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При форматировании устройства так же создаётся одна папка (каталог, директорий) называемая корневой или папкой первого уровня. 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"/>
          <p:cNvGrpSpPr>
            <a:grpSpLocks/>
          </p:cNvGrpSpPr>
          <p:nvPr/>
        </p:nvGrpSpPr>
        <p:grpSpPr bwMode="auto">
          <a:xfrm>
            <a:off x="714375" y="2286000"/>
            <a:ext cx="5561013" cy="4265613"/>
            <a:chOff x="450" y="1440"/>
            <a:chExt cx="3503" cy="2687"/>
          </a:xfrm>
        </p:grpSpPr>
        <p:pic>
          <p:nvPicPr>
            <p:cNvPr id="5428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1440"/>
              <a:ext cx="350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4285" name="Text Box 3"/>
            <p:cNvSpPr txBox="1">
              <a:spLocks noChangeArrowheads="1"/>
            </p:cNvSpPr>
            <p:nvPr/>
          </p:nvSpPr>
          <p:spPr bwMode="auto">
            <a:xfrm>
              <a:off x="450" y="1440"/>
              <a:ext cx="350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93700" y="1714500"/>
            <a:ext cx="74580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800">
                <a:solidFill>
                  <a:srgbClr val="000000"/>
                </a:solidFill>
              </a:rPr>
              <a:t>Стандартный винчестер со снятой крышкой</a:t>
            </a:r>
          </a:p>
        </p:txBody>
      </p:sp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6367463" y="2786063"/>
            <a:ext cx="2244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Магнитные головки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6513513" y="3714750"/>
            <a:ext cx="230663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Консоль с шаговым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двигателем для вы-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бора дорожки</a:t>
            </a: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6508750" y="5715000"/>
            <a:ext cx="219551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Направление 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перемещения </a:t>
            </a:r>
          </a:p>
          <a:p>
            <a:pPr eaLnBrk="1" hangingPunct="1"/>
            <a:r>
              <a:rPr lang="en-GB">
                <a:solidFill>
                  <a:srgbClr val="000000"/>
                </a:solidFill>
              </a:rPr>
              <a:t>магнитных головок</a:t>
            </a:r>
          </a:p>
        </p:txBody>
      </p:sp>
      <p:cxnSp>
        <p:nvCxnSpPr>
          <p:cNvPr id="54279" name="AutoShape 8"/>
          <p:cNvCxnSpPr>
            <a:cxnSpLocks noChangeShapeType="1"/>
            <a:stCxn id="54276" idx="1"/>
          </p:cNvCxnSpPr>
          <p:nvPr/>
        </p:nvCxnSpPr>
        <p:spPr bwMode="auto">
          <a:xfrm flipH="1">
            <a:off x="4143375" y="2970213"/>
            <a:ext cx="2224088" cy="244475"/>
          </a:xfrm>
          <a:prstGeom prst="straightConnector1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0" name="AutoShape 9"/>
          <p:cNvCxnSpPr>
            <a:cxnSpLocks noChangeShapeType="1"/>
            <a:stCxn id="54277" idx="1"/>
          </p:cNvCxnSpPr>
          <p:nvPr/>
        </p:nvCxnSpPr>
        <p:spPr bwMode="auto">
          <a:xfrm flipH="1" flipV="1">
            <a:off x="4857750" y="3948113"/>
            <a:ext cx="1655763" cy="225425"/>
          </a:xfrm>
          <a:prstGeom prst="straightConnector1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1" name="AutoShape 10"/>
          <p:cNvCxnSpPr>
            <a:cxnSpLocks noChangeShapeType="1"/>
          </p:cNvCxnSpPr>
          <p:nvPr/>
        </p:nvCxnSpPr>
        <p:spPr bwMode="auto">
          <a:xfrm flipV="1">
            <a:off x="3643313" y="2928938"/>
            <a:ext cx="642937" cy="661987"/>
          </a:xfrm>
          <a:prstGeom prst="straightConnector1">
            <a:avLst/>
          </a:prstGeom>
          <a:noFill/>
          <a:ln w="25560">
            <a:solidFill>
              <a:srgbClr val="0099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2" name="AutoShape 11"/>
          <p:cNvCxnSpPr>
            <a:cxnSpLocks noChangeShapeType="1"/>
            <a:stCxn id="54278" idx="1"/>
          </p:cNvCxnSpPr>
          <p:nvPr/>
        </p:nvCxnSpPr>
        <p:spPr bwMode="auto">
          <a:xfrm flipH="1" flipV="1">
            <a:off x="3786188" y="3500438"/>
            <a:ext cx="2722562" cy="2673350"/>
          </a:xfrm>
          <a:prstGeom prst="straightConnector1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676275" y="285750"/>
            <a:ext cx="7391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800">
                <a:solidFill>
                  <a:srgbClr val="000000"/>
                </a:solidFill>
              </a:rPr>
              <a:t>Наиболее популярные файловые системы </a:t>
            </a:r>
          </a:p>
          <a:p>
            <a:pPr eaLnBrk="1" hangingPunct="1"/>
            <a:r>
              <a:rPr lang="en-GB" sz="2800">
                <a:solidFill>
                  <a:srgbClr val="000000"/>
                </a:solidFill>
              </a:rPr>
              <a:t>FAT, FAT32,NTFS – для Windows</a:t>
            </a:r>
          </a:p>
          <a:p>
            <a:pPr eaLnBrk="1" hangingPunct="1"/>
            <a:r>
              <a:rPr lang="en-GB" sz="2800">
                <a:solidFill>
                  <a:srgbClr val="000000"/>
                </a:solidFill>
              </a:rPr>
              <a:t>    EXT2, EXT3, SWAP – для Linux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6732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ускорения процесса записи и уменьшения количества адресов памяти, сектора объединяют группами кратными - 2 . Такая группа секторов называется  кластером. 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Информация на устройство памяти пишется или читается кластерами. Т.к. это минимальное адресуемое пространство, а по одному адресу нельзя одновременно хранить более одной информации.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341313" indent="-341313">
              <a:spcBef>
                <a:spcPts val="8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214313" y="273050"/>
            <a:ext cx="8715375" cy="629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Если полезная информация записываемая в кластер меньше размера кластера, то в этом случае говорят о потерях дискового пространства </a:t>
            </a:r>
          </a:p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Пример : </a:t>
            </a: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Кластер состоит из 16 секторов. В файле сохранено 1 слово «Зачёт» </a:t>
            </a:r>
            <a:r>
              <a:rPr lang="en-GB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(без элементов форматирования, например стандартным редактором Windows – «блокнот») </a:t>
            </a:r>
          </a:p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Потери дискового пространства при записи такого файла на устройство памяти составят: </a:t>
            </a:r>
          </a:p>
          <a:p>
            <a:pPr eaLnBrk="1" hangingPunct="1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defRPr/>
            </a:pPr>
            <a:r>
              <a:rPr lang="en-GB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8152 байта  (512*16-5*8=8152)</a:t>
            </a:r>
            <a:r>
              <a:rPr lang="ar-SA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‏</a:t>
            </a:r>
            <a:endParaRPr lang="en-GB" sz="28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ts val="5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0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Задание для самостоятельной работы:</a:t>
            </a: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defRPr/>
            </a:pPr>
            <a:r>
              <a:rPr lang="en-GB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Научиться находить потери дискового пространства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455613" y="273050"/>
            <a:ext cx="8226425" cy="6418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Размер кластера устанавливается либо пользователем, либо Операционной системой (ОС) автоматически перед началом форматирования. Для данного устройства памяти размер кластера является постоянным до следующего форматирования.</a:t>
            </a:r>
          </a:p>
          <a:p>
            <a:pPr marL="341313" indent="-341313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Вся информация хранится в </a:t>
            </a:r>
            <a:r>
              <a:rPr lang="ru-RU" sz="2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файлах. </a:t>
            </a:r>
          </a:p>
          <a:p>
            <a:pPr marL="341313" indent="-341313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Любая информация сохранённая на устройстве памяти и имеющая собственное имя называется</a:t>
            </a:r>
            <a:r>
              <a:rPr lang="ru-RU" sz="2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файлом</a:t>
            </a:r>
          </a:p>
          <a:p>
            <a:pPr marL="341313" indent="-341313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Файл</a:t>
            </a: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— это поименованная область на устройстве памяти.</a:t>
            </a:r>
          </a:p>
          <a:p>
            <a:pPr marL="341313" indent="-341313">
              <a:spcBef>
                <a:spcPts val="7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214313" y="273050"/>
            <a:ext cx="8715375" cy="6388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Большинство OC работает с именами файлов соответствующих формуле 8.3: собственно имя файла – до 8 символов, далее точка и расширение – до 3 символов. (Имя и расширение могут состоять из прописных и строчных латинских букв, цифр и символов за исключением специальных)</a:t>
            </a:r>
            <a:r>
              <a:rPr lang="ar-SA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‏</a:t>
            </a:r>
            <a:endParaRPr lang="en-GB" sz="26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defRPr/>
            </a:pPr>
            <a:r>
              <a:rPr lang="en-GB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Расширение является необязательным. Оно, как правило, описывает содержание файла</a:t>
            </a:r>
            <a:r>
              <a:rPr lang="ru-RU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(способ записи информации в файле).</a:t>
            </a:r>
            <a:r>
              <a:rPr lang="en-GB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Многие программы сами устанавливают </a:t>
            </a:r>
            <a:r>
              <a:rPr lang="ru-RU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(дописывают к имени файла) </a:t>
            </a:r>
            <a:r>
              <a:rPr lang="en-GB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расширение имени файла. По расширению можно узнать, какая программа создала файл или какой программой он открывается (запускается). </a:t>
            </a:r>
            <a:r>
              <a:rPr lang="ru-RU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Т.е. расширение имени файла в операционной системе является служебной информацией. </a:t>
            </a:r>
            <a:endParaRPr lang="en-GB" sz="26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smtClean="0"/>
              <a:t>В</a:t>
            </a:r>
            <a:r>
              <a:rPr lang="en-US" sz="2800" smtClean="0"/>
              <a:t> </a:t>
            </a:r>
            <a:r>
              <a:rPr lang="ru-RU" sz="2800" smtClean="0"/>
              <a:t>имени файла могут использоваться специальные символы для наложении маски при сортировке файлов (объединения файлов в группы по имени или расширению). Для этого используются символ * и знак ?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smtClean="0"/>
              <a:t>* обозначает любое имя или любое расширение например под маску *.* попадают абсолютно все файлы. Под маску *.</a:t>
            </a:r>
            <a:r>
              <a:rPr lang="en-US" sz="2800" smtClean="0"/>
              <a:t>doc </a:t>
            </a:r>
            <a:r>
              <a:rPr lang="ru-RU" sz="2800" smtClean="0"/>
              <a:t>попадают все файлы созданные в редакторе </a:t>
            </a:r>
            <a:r>
              <a:rPr lang="en-US" sz="2800" smtClean="0"/>
              <a:t>MS Word. 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smtClean="0"/>
              <a:t>Знак ? заменяет 1 символ и используются в качестве любого символа. Например маска Договор??.</a:t>
            </a:r>
            <a:r>
              <a:rPr lang="en-US" sz="2800" smtClean="0"/>
              <a:t>doc </a:t>
            </a:r>
            <a:r>
              <a:rPr lang="ru-RU" sz="2800" smtClean="0"/>
              <a:t>позволит отсортировать все файлы Договор с номерами от 01 до 99 созданные в редакторе </a:t>
            </a:r>
            <a:r>
              <a:rPr lang="en-US" sz="2800" smtClean="0"/>
              <a:t>MS Word. </a:t>
            </a:r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91513" cy="63373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Так же важно понимать, что на разных компьютерах с одним и тем же типом файла могут работать различные программы.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Пользователь имеет право на переназначение программ работающим с данным типом файлов.</a:t>
            </a:r>
            <a:endParaRPr lang="en-GB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 Windows имена файлов могут содержать до 255 символов и использовать также русские буквы.</a:t>
            </a:r>
            <a:endParaRPr lang="ru-RU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 сегодняшний день классический вариант именования файлов (8.3) используется преимущественно для передачи информации по интернет (особенно при международных пересылках). Что существенно повышает надёжность передачи файлов. (отсутствуют потери связанные с несовпадением кодировочных таблиц).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А при хранении информации на ПК целесообразнее давать имена по правилам </a:t>
            </a:r>
            <a:r>
              <a:rPr lang="en-US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Windows</a:t>
            </a: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так как это позволяет записать в имени больше полезной информации о содержимом файла </a:t>
            </a:r>
            <a:endParaRPr lang="en-GB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34288" y="1527180"/>
            <a:ext cx="3035300" cy="1554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8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Блез</a:t>
            </a:r>
            <a:r>
              <a:rPr lang="en-GB" sz="48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8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Паскаль</a:t>
            </a:r>
            <a:endParaRPr lang="en-GB" sz="4800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48064" y="1510094"/>
            <a:ext cx="3024336" cy="3719106"/>
            <a:chOff x="2004" y="119"/>
            <a:chExt cx="2945" cy="3345"/>
          </a:xfrm>
        </p:grpSpPr>
        <p:pic>
          <p:nvPicPr>
            <p:cNvPr id="717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" y="119"/>
              <a:ext cx="2946" cy="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180" name="Text Box 4"/>
            <p:cNvSpPr txBox="1">
              <a:spLocks noChangeArrowheads="1"/>
            </p:cNvSpPr>
            <p:nvPr/>
          </p:nvSpPr>
          <p:spPr bwMode="auto">
            <a:xfrm>
              <a:off x="2004" y="119"/>
              <a:ext cx="2946" cy="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000125" y="5643563"/>
            <a:ext cx="7000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 В 1642 г. Блез Паскаль изобрел устройство,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механически выполняющее сложение чисел</a:t>
            </a: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1099548" y="188913"/>
            <a:ext cx="721319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chemeClr val="tx1"/>
                </a:solidFill>
              </a:rPr>
              <a:t>Первый </a:t>
            </a:r>
            <a:r>
              <a:rPr lang="ru-RU" sz="2400" dirty="0">
                <a:solidFill>
                  <a:schemeClr val="tx1"/>
                </a:solidFill>
              </a:rPr>
              <a:t>этап развития Вычислительной техники</a:t>
            </a:r>
            <a:r>
              <a:rPr lang="ru-RU" dirty="0">
                <a:solidFill>
                  <a:schemeClr val="tx1"/>
                </a:solidFill>
              </a:rPr>
              <a:t>  </a:t>
            </a:r>
            <a:endParaRPr lang="ru-RU" dirty="0" smtClean="0">
              <a:solidFill>
                <a:schemeClr val="tx1"/>
              </a:solidFill>
            </a:endParaRPr>
          </a:p>
          <a:p>
            <a:pPr algn="ctr" eaLnBrk="1" hangingPunct="1"/>
            <a:r>
              <a:rPr lang="ru-RU" sz="2800" b="1" dirty="0" smtClean="0">
                <a:solidFill>
                  <a:schemeClr val="tx1"/>
                </a:solidFill>
              </a:rPr>
              <a:t>Механические </a:t>
            </a:r>
            <a:r>
              <a:rPr lang="ru-RU" sz="2800" b="1" dirty="0">
                <a:solidFill>
                  <a:schemeClr val="tx1"/>
                </a:solidFill>
              </a:rPr>
              <a:t>счётные устройства </a:t>
            </a:r>
          </a:p>
          <a:p>
            <a:pPr algn="ctr" eaLnBrk="1" hangingPunct="1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174" name="Rectangle 58"/>
          <p:cNvSpPr>
            <a:spLocks noChangeArrowheads="1"/>
          </p:cNvSpPr>
          <p:nvPr/>
        </p:nvSpPr>
        <p:spPr bwMode="auto">
          <a:xfrm>
            <a:off x="0" y="2624138"/>
            <a:ext cx="2743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7178" name="Picture 77" descr="Счетное устройство Паскал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35290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285750" y="273050"/>
            <a:ext cx="8643938" cy="629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Имена файлов регистрируются на дисках в </a:t>
            </a:r>
            <a:r>
              <a:rPr lang="ru-RU" sz="24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каталогах </a:t>
            </a: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(или директориях). В Windows каталоги называются также </a:t>
            </a:r>
            <a:r>
              <a:rPr lang="ru-RU" sz="24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папками.</a:t>
            </a:r>
          </a:p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Каталог — это специальное место (имя) на диске, в котором (под которым) хранятся имена файлов или другие каталоги, сведения о размере файлов, времени их последнего обновления, атрибуты (свойства) файлов и т.д.  </a:t>
            </a:r>
          </a:p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Папки не имеют размера их размер определяется размером файлов хранящихся в этой папке и её подпапках</a:t>
            </a:r>
          </a:p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Windows имена папок могут содержать до 255 символов и использовать также русские буквы.</a:t>
            </a:r>
          </a:p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Деревом каталогов называется графическое  отображение структуры папок и файлов на устройстве памяти.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1071563" y="285750"/>
            <a:ext cx="6888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ru-RU" sz="3200">
                <a:solidFill>
                  <a:schemeClr val="tx1"/>
                </a:solidFill>
              </a:rPr>
              <a:t>Полное  имя файла и путь к файлу</a:t>
            </a:r>
          </a:p>
        </p:txBody>
      </p:sp>
      <p:sp>
        <p:nvSpPr>
          <p:cNvPr id="62467" name="TextBox 4"/>
          <p:cNvSpPr txBox="1">
            <a:spLocks noChangeArrowheads="1"/>
          </p:cNvSpPr>
          <p:nvPr/>
        </p:nvSpPr>
        <p:spPr bwMode="auto">
          <a:xfrm>
            <a:off x="857250" y="1643063"/>
            <a:ext cx="7358063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ru-RU">
                <a:solidFill>
                  <a:schemeClr val="tx1"/>
                </a:solidFill>
              </a:rPr>
              <a:t>Полное имя файла и путь к файлу определяют точное местоположение файла на компьютере или в сети.</a:t>
            </a:r>
          </a:p>
          <a:p>
            <a:pPr eaLnBrk="1" hangingPunct="1"/>
            <a:r>
              <a:rPr lang="ru-RU">
                <a:solidFill>
                  <a:schemeClr val="tx1"/>
                </a:solidFill>
              </a:rPr>
              <a:t>Полное имя файла начинается с имени устройства (или сетевого ресурса), далее указывается последовательность папок которые необходимо открыть для доступа к этому файлу через символ </a:t>
            </a:r>
            <a:r>
              <a:rPr lang="en-US">
                <a:solidFill>
                  <a:schemeClr val="tx1"/>
                </a:solidFill>
              </a:rPr>
              <a:t>“\” (</a:t>
            </a:r>
            <a:r>
              <a:rPr lang="ru-RU">
                <a:solidFill>
                  <a:schemeClr val="tx1"/>
                </a:solidFill>
              </a:rPr>
              <a:t>бэк слэш) (аналогично записи адреса в адресной строке) и далее указывается собственно имя файла и через точку расширение файла. </a:t>
            </a:r>
            <a:r>
              <a:rPr lang="en-US" b="1">
                <a:solidFill>
                  <a:schemeClr val="tx1"/>
                </a:solidFill>
              </a:rPr>
              <a:t>C:\proba\r\kniga1\</a:t>
            </a:r>
            <a:r>
              <a:rPr lang="ru-RU" b="1">
                <a:solidFill>
                  <a:schemeClr val="tx1"/>
                </a:solidFill>
              </a:rPr>
              <a:t>таблица</a:t>
            </a:r>
            <a:r>
              <a:rPr lang="en-US" b="1">
                <a:solidFill>
                  <a:schemeClr val="tx1"/>
                </a:solidFill>
              </a:rPr>
              <a:t>\</a:t>
            </a:r>
            <a:r>
              <a:rPr lang="ru-RU" b="1">
                <a:solidFill>
                  <a:schemeClr val="tx1"/>
                </a:solidFill>
              </a:rPr>
              <a:t>график.</a:t>
            </a:r>
            <a:r>
              <a:rPr lang="en-US" b="1">
                <a:solidFill>
                  <a:schemeClr val="tx1"/>
                </a:solidFill>
              </a:rPr>
              <a:t>xls</a:t>
            </a:r>
            <a:endParaRPr lang="ru-RU" b="1">
              <a:solidFill>
                <a:schemeClr val="tx1"/>
              </a:solidFill>
            </a:endParaRPr>
          </a:p>
          <a:p>
            <a:pPr eaLnBrk="1" hangingPunct="1"/>
            <a:r>
              <a:rPr lang="ru-RU">
                <a:solidFill>
                  <a:schemeClr val="tx1"/>
                </a:solidFill>
              </a:rPr>
              <a:t>Путь к файлу отличается от полного имени файла тем, что говорят о пути к уже известному файлу и поэтому имя файла и расширение указывать не нужно, т.е. адрес файла (если он начинается с имени устройства) и есть путь к файлу. Например: путь к файлу </a:t>
            </a:r>
            <a:r>
              <a:rPr lang="en-US">
                <a:solidFill>
                  <a:schemeClr val="tx1"/>
                </a:solidFill>
              </a:rPr>
              <a:t>setup.inf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b="1">
                <a:solidFill>
                  <a:schemeClr val="tx1"/>
                </a:solidFill>
              </a:rPr>
              <a:t>C:\WINDOWS\system</a:t>
            </a:r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455613" y="142875"/>
            <a:ext cx="8226425" cy="5953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Имена устройств памяти</a:t>
            </a:r>
          </a:p>
          <a:p>
            <a:pPr marL="341313" indent="-341313">
              <a:spcBef>
                <a:spcPts val="600"/>
              </a:spcBef>
              <a:buClr>
                <a:srgbClr val="336600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63491" name="Group 2"/>
          <p:cNvGrpSpPr>
            <a:grpSpLocks/>
          </p:cNvGrpSpPr>
          <p:nvPr/>
        </p:nvGrpSpPr>
        <p:grpSpPr bwMode="auto">
          <a:xfrm>
            <a:off x="285750" y="571500"/>
            <a:ext cx="8716963" cy="5492750"/>
            <a:chOff x="180" y="360"/>
            <a:chExt cx="5491" cy="3460"/>
          </a:xfrm>
        </p:grpSpPr>
        <p:sp>
          <p:nvSpPr>
            <p:cNvPr id="63493" name="Rectangle 3"/>
            <p:cNvSpPr>
              <a:spLocks noChangeArrowheads="1"/>
            </p:cNvSpPr>
            <p:nvPr/>
          </p:nvSpPr>
          <p:spPr bwMode="auto">
            <a:xfrm>
              <a:off x="180" y="360"/>
              <a:ext cx="585" cy="749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buClr>
                  <a:srgbClr val="F8F8F8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F8F8"/>
                  </a:solidFill>
                </a:rPr>
                <a:t>Системное имя </a:t>
              </a:r>
            </a:p>
            <a:p>
              <a:pPr>
                <a:buClr>
                  <a:srgbClr val="F8F8F8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F8F8"/>
                  </a:solidFill>
                </a:rPr>
                <a:t>уст-ва</a:t>
              </a:r>
            </a:p>
          </p:txBody>
        </p:sp>
        <p:sp>
          <p:nvSpPr>
            <p:cNvPr id="63494" name="Rectangle 4"/>
            <p:cNvSpPr>
              <a:spLocks noChangeArrowheads="1"/>
            </p:cNvSpPr>
            <p:nvPr/>
          </p:nvSpPr>
          <p:spPr bwMode="auto">
            <a:xfrm>
              <a:off x="765" y="360"/>
              <a:ext cx="3375" cy="749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buClr>
                  <a:srgbClr val="F8F8F8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F8F8"/>
                  </a:solidFill>
                </a:rPr>
                <a:t>Коментарий</a:t>
              </a:r>
            </a:p>
          </p:txBody>
        </p:sp>
        <p:sp>
          <p:nvSpPr>
            <p:cNvPr id="63495" name="Rectangle 5"/>
            <p:cNvSpPr>
              <a:spLocks noChangeArrowheads="1"/>
            </p:cNvSpPr>
            <p:nvPr/>
          </p:nvSpPr>
          <p:spPr bwMode="auto">
            <a:xfrm>
              <a:off x="4140" y="360"/>
              <a:ext cx="1530" cy="749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buClr>
                  <a:srgbClr val="F8F8F8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F8F8"/>
                  </a:solidFill>
                </a:rPr>
                <a:t>Рекомендации</a:t>
              </a:r>
            </a:p>
          </p:txBody>
        </p:sp>
        <p:sp>
          <p:nvSpPr>
            <p:cNvPr id="63496" name="Rectangle 6"/>
            <p:cNvSpPr>
              <a:spLocks noChangeArrowheads="1"/>
            </p:cNvSpPr>
            <p:nvPr/>
          </p:nvSpPr>
          <p:spPr bwMode="auto">
            <a:xfrm>
              <a:off x="180" y="1109"/>
              <a:ext cx="585" cy="57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A:</a:t>
              </a:r>
            </a:p>
          </p:txBody>
        </p:sp>
        <p:sp>
          <p:nvSpPr>
            <p:cNvPr id="63497" name="Rectangle 7"/>
            <p:cNvSpPr>
              <a:spLocks noChangeArrowheads="1"/>
            </p:cNvSpPr>
            <p:nvPr/>
          </p:nvSpPr>
          <p:spPr bwMode="auto">
            <a:xfrm>
              <a:off x="765" y="1109"/>
              <a:ext cx="3375" cy="57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Дисковод 3,5 “ (может отсутствовать, однако буква за ним зарезервирована)</a:t>
              </a:r>
              <a:r>
                <a:rPr lang="ar-SA">
                  <a:solidFill>
                    <a:srgbClr val="000000"/>
                  </a:solidFill>
                  <a:cs typeface="Arial" charset="0"/>
                </a:rPr>
                <a:t>‏</a:t>
              </a: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4140" y="1109"/>
              <a:ext cx="1530" cy="57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Дисковод 3,5 “  В случае отсутствия – не занимать</a:t>
              </a:r>
            </a:p>
          </p:txBody>
        </p:sp>
        <p:sp>
          <p:nvSpPr>
            <p:cNvPr id="63499" name="Rectangle 9"/>
            <p:cNvSpPr>
              <a:spLocks noChangeArrowheads="1"/>
            </p:cNvSpPr>
            <p:nvPr/>
          </p:nvSpPr>
          <p:spPr bwMode="auto">
            <a:xfrm>
              <a:off x="180" y="1685"/>
              <a:ext cx="585" cy="4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B:</a:t>
              </a:r>
            </a:p>
          </p:txBody>
        </p:sp>
        <p:sp>
          <p:nvSpPr>
            <p:cNvPr id="63500" name="Rectangle 10"/>
            <p:cNvSpPr>
              <a:spLocks noChangeArrowheads="1"/>
            </p:cNvSpPr>
            <p:nvPr/>
          </p:nvSpPr>
          <p:spPr bwMode="auto">
            <a:xfrm>
              <a:off x="765" y="1685"/>
              <a:ext cx="3375" cy="4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Дисковод 5,25 “ (может отсутствовать, однако буква за ним </a:t>
              </a:r>
              <a:r>
                <a:rPr lang="ru-RU">
                  <a:solidFill>
                    <a:srgbClr val="000000"/>
                  </a:solidFill>
                </a:rPr>
                <a:t>зарезервирована</a:t>
              </a:r>
              <a:r>
                <a:rPr lang="en-GB">
                  <a:solidFill>
                    <a:srgbClr val="000000"/>
                  </a:solidFill>
                </a:rPr>
                <a:t>)</a:t>
              </a:r>
              <a:r>
                <a:rPr lang="ar-SA">
                  <a:solidFill>
                    <a:srgbClr val="000000"/>
                  </a:solidFill>
                  <a:cs typeface="Arial" charset="0"/>
                </a:rPr>
                <a:t>‏</a:t>
              </a: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3501" name="Rectangle 11"/>
            <p:cNvSpPr>
              <a:spLocks noChangeArrowheads="1"/>
            </p:cNvSpPr>
            <p:nvPr/>
          </p:nvSpPr>
          <p:spPr bwMode="auto">
            <a:xfrm>
              <a:off x="4140" y="1685"/>
              <a:ext cx="1530" cy="4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В случае отсутствия – не занимать</a:t>
              </a:r>
            </a:p>
          </p:txBody>
        </p:sp>
        <p:sp>
          <p:nvSpPr>
            <p:cNvPr id="63502" name="Rectangle 12"/>
            <p:cNvSpPr>
              <a:spLocks noChangeArrowheads="1"/>
            </p:cNvSpPr>
            <p:nvPr/>
          </p:nvSpPr>
          <p:spPr bwMode="auto">
            <a:xfrm>
              <a:off x="180" y="2088"/>
              <a:ext cx="585" cy="40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C:</a:t>
              </a:r>
            </a:p>
          </p:txBody>
        </p:sp>
        <p:sp>
          <p:nvSpPr>
            <p:cNvPr id="63503" name="Rectangle 13"/>
            <p:cNvSpPr>
              <a:spLocks noChangeArrowheads="1"/>
            </p:cNvSpPr>
            <p:nvPr/>
          </p:nvSpPr>
          <p:spPr bwMode="auto">
            <a:xfrm>
              <a:off x="765" y="2088"/>
              <a:ext cx="3375" cy="40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Винчестер (HDD, жёсткий диск) как правило системный диск </a:t>
              </a:r>
            </a:p>
          </p:txBody>
        </p:sp>
        <p:sp>
          <p:nvSpPr>
            <p:cNvPr id="63504" name="Rectangle 14"/>
            <p:cNvSpPr>
              <a:spLocks noChangeArrowheads="1"/>
            </p:cNvSpPr>
            <p:nvPr/>
          </p:nvSpPr>
          <p:spPr bwMode="auto">
            <a:xfrm>
              <a:off x="4140" y="2088"/>
              <a:ext cx="1530" cy="40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Винчестер системный диск  1</a:t>
              </a:r>
            </a:p>
          </p:txBody>
        </p:sp>
        <p:sp>
          <p:nvSpPr>
            <p:cNvPr id="63505" name="Rectangle 15"/>
            <p:cNvSpPr>
              <a:spLocks noChangeArrowheads="1"/>
            </p:cNvSpPr>
            <p:nvPr/>
          </p:nvSpPr>
          <p:spPr bwMode="auto">
            <a:xfrm>
              <a:off x="180" y="2491"/>
              <a:ext cx="585" cy="4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D:</a:t>
              </a:r>
            </a:p>
          </p:txBody>
        </p:sp>
        <p:sp>
          <p:nvSpPr>
            <p:cNvPr id="63506" name="Rectangle 16"/>
            <p:cNvSpPr>
              <a:spLocks noChangeArrowheads="1"/>
            </p:cNvSpPr>
            <p:nvPr/>
          </p:nvSpPr>
          <p:spPr bwMode="auto">
            <a:xfrm>
              <a:off x="765" y="2491"/>
              <a:ext cx="3375" cy="1328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Далее как правило порядок произвольный по следующему принципу:</a:t>
              </a:r>
            </a:p>
            <a:p>
              <a:pPr>
                <a:buFont typeface="Arial" charset="0"/>
                <a:buAutoNum type="arabicPeriod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Логические или дополнительные жесткие диски</a:t>
              </a:r>
            </a:p>
            <a:p>
              <a:pPr>
                <a:buFont typeface="Arial" charset="0"/>
                <a:buAutoNum type="arabicPeriod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Оптические приводы (CD, DVD, B</a:t>
              </a:r>
              <a:r>
                <a:rPr lang="en-US">
                  <a:solidFill>
                    <a:srgbClr val="000000"/>
                  </a:solidFill>
                </a:rPr>
                <a:t>D</a:t>
              </a:r>
              <a:r>
                <a:rPr lang="en-GB">
                  <a:solidFill>
                    <a:srgbClr val="000000"/>
                  </a:solidFill>
                </a:rPr>
                <a:t>)‏</a:t>
              </a:r>
            </a:p>
            <a:p>
              <a:pPr>
                <a:buFont typeface="Arial" charset="0"/>
                <a:buAutoNum type="arabicPeriod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Устройства встроенного картридера</a:t>
              </a:r>
            </a:p>
            <a:p>
              <a:pPr>
                <a:buFont typeface="Arial" charset="0"/>
                <a:buAutoNum type="arabicPeriod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Сменные USB устр-ва (при подключении)‏</a:t>
              </a:r>
            </a:p>
          </p:txBody>
        </p:sp>
        <p:sp>
          <p:nvSpPr>
            <p:cNvPr id="63507" name="Rectangle 17"/>
            <p:cNvSpPr>
              <a:spLocks noChangeArrowheads="1"/>
            </p:cNvSpPr>
            <p:nvPr/>
          </p:nvSpPr>
          <p:spPr bwMode="auto">
            <a:xfrm>
              <a:off x="4140" y="2491"/>
              <a:ext cx="1530" cy="4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Винчестер системный диск  2</a:t>
              </a:r>
            </a:p>
          </p:txBody>
        </p:sp>
        <p:sp>
          <p:nvSpPr>
            <p:cNvPr id="63508" name="Rectangle 18"/>
            <p:cNvSpPr>
              <a:spLocks noChangeArrowheads="1"/>
            </p:cNvSpPr>
            <p:nvPr/>
          </p:nvSpPr>
          <p:spPr bwMode="auto">
            <a:xfrm>
              <a:off x="180" y="2894"/>
              <a:ext cx="585" cy="23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E:</a:t>
              </a:r>
            </a:p>
          </p:txBody>
        </p:sp>
        <p:sp>
          <p:nvSpPr>
            <p:cNvPr id="63509" name="Rectangle 19"/>
            <p:cNvSpPr>
              <a:spLocks noChangeArrowheads="1"/>
            </p:cNvSpPr>
            <p:nvPr/>
          </p:nvSpPr>
          <p:spPr bwMode="auto">
            <a:xfrm>
              <a:off x="4140" y="2894"/>
              <a:ext cx="1530" cy="23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marL="341313" indent="-341313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>
                  <a:solidFill>
                    <a:srgbClr val="000000"/>
                  </a:solidFill>
                </a:rPr>
                <a:t>Винчестер - Архив</a:t>
              </a:r>
            </a:p>
          </p:txBody>
        </p:sp>
        <p:sp>
          <p:nvSpPr>
            <p:cNvPr id="63510" name="Rectangle 20"/>
            <p:cNvSpPr>
              <a:spLocks noChangeArrowheads="1"/>
            </p:cNvSpPr>
            <p:nvPr/>
          </p:nvSpPr>
          <p:spPr bwMode="auto">
            <a:xfrm>
              <a:off x="180" y="3126"/>
              <a:ext cx="585" cy="231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F:</a:t>
              </a:r>
            </a:p>
          </p:txBody>
        </p:sp>
        <p:sp>
          <p:nvSpPr>
            <p:cNvPr id="63511" name="Rectangle 21"/>
            <p:cNvSpPr>
              <a:spLocks noChangeArrowheads="1"/>
            </p:cNvSpPr>
            <p:nvPr/>
          </p:nvSpPr>
          <p:spPr bwMode="auto">
            <a:xfrm>
              <a:off x="4140" y="3126"/>
              <a:ext cx="1530" cy="231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marL="341313" indent="-341313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>
                  <a:solidFill>
                    <a:srgbClr val="000000"/>
                  </a:solidFill>
                </a:rPr>
                <a:t>DVD-RW</a:t>
              </a:r>
            </a:p>
          </p:txBody>
        </p:sp>
        <p:sp>
          <p:nvSpPr>
            <p:cNvPr id="63512" name="Rectangle 22"/>
            <p:cNvSpPr>
              <a:spLocks noChangeArrowheads="1"/>
            </p:cNvSpPr>
            <p:nvPr/>
          </p:nvSpPr>
          <p:spPr bwMode="auto">
            <a:xfrm>
              <a:off x="180" y="3357"/>
              <a:ext cx="585" cy="23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G:</a:t>
              </a:r>
            </a:p>
          </p:txBody>
        </p:sp>
        <p:sp>
          <p:nvSpPr>
            <p:cNvPr id="63513" name="Rectangle 23"/>
            <p:cNvSpPr>
              <a:spLocks noChangeArrowheads="1"/>
            </p:cNvSpPr>
            <p:nvPr/>
          </p:nvSpPr>
          <p:spPr bwMode="auto">
            <a:xfrm>
              <a:off x="4140" y="3357"/>
              <a:ext cx="1530" cy="23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marL="341313" indent="-341313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>
                  <a:solidFill>
                    <a:srgbClr val="000000"/>
                  </a:solidFill>
                </a:rPr>
                <a:t>Устр-ва картридера</a:t>
              </a:r>
            </a:p>
          </p:txBody>
        </p:sp>
        <p:sp>
          <p:nvSpPr>
            <p:cNvPr id="63514" name="Rectangle 24"/>
            <p:cNvSpPr>
              <a:spLocks noChangeArrowheads="1"/>
            </p:cNvSpPr>
            <p:nvPr/>
          </p:nvSpPr>
          <p:spPr bwMode="auto">
            <a:xfrm>
              <a:off x="180" y="3588"/>
              <a:ext cx="585" cy="231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H:</a:t>
              </a:r>
            </a:p>
          </p:txBody>
        </p:sp>
        <p:sp>
          <p:nvSpPr>
            <p:cNvPr id="63515" name="Rectangle 25"/>
            <p:cNvSpPr>
              <a:spLocks noChangeArrowheads="1"/>
            </p:cNvSpPr>
            <p:nvPr/>
          </p:nvSpPr>
          <p:spPr bwMode="auto">
            <a:xfrm>
              <a:off x="4140" y="3588"/>
              <a:ext cx="1530" cy="231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marL="341313" indent="-341313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>
                  <a:solidFill>
                    <a:srgbClr val="000000"/>
                  </a:solidFill>
                </a:rPr>
                <a:t>Сменные диски USB</a:t>
              </a:r>
            </a:p>
          </p:txBody>
        </p:sp>
        <p:sp>
          <p:nvSpPr>
            <p:cNvPr id="63516" name="Line 26"/>
            <p:cNvSpPr>
              <a:spLocks noChangeShapeType="1"/>
            </p:cNvSpPr>
            <p:nvPr/>
          </p:nvSpPr>
          <p:spPr bwMode="auto">
            <a:xfrm>
              <a:off x="765" y="360"/>
              <a:ext cx="1" cy="345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17" name="Line 27"/>
            <p:cNvSpPr>
              <a:spLocks noChangeShapeType="1"/>
            </p:cNvSpPr>
            <p:nvPr/>
          </p:nvSpPr>
          <p:spPr bwMode="auto">
            <a:xfrm>
              <a:off x="4140" y="360"/>
              <a:ext cx="1" cy="345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18" name="Line 28"/>
            <p:cNvSpPr>
              <a:spLocks noChangeShapeType="1"/>
            </p:cNvSpPr>
            <p:nvPr/>
          </p:nvSpPr>
          <p:spPr bwMode="auto">
            <a:xfrm>
              <a:off x="180" y="1109"/>
              <a:ext cx="54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19" name="Line 29"/>
            <p:cNvSpPr>
              <a:spLocks noChangeShapeType="1"/>
            </p:cNvSpPr>
            <p:nvPr/>
          </p:nvSpPr>
          <p:spPr bwMode="auto">
            <a:xfrm>
              <a:off x="180" y="1685"/>
              <a:ext cx="54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0" name="Line 30"/>
            <p:cNvSpPr>
              <a:spLocks noChangeShapeType="1"/>
            </p:cNvSpPr>
            <p:nvPr/>
          </p:nvSpPr>
          <p:spPr bwMode="auto">
            <a:xfrm>
              <a:off x="180" y="2088"/>
              <a:ext cx="54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1" name="Line 31"/>
            <p:cNvSpPr>
              <a:spLocks noChangeShapeType="1"/>
            </p:cNvSpPr>
            <p:nvPr/>
          </p:nvSpPr>
          <p:spPr bwMode="auto">
            <a:xfrm>
              <a:off x="180" y="2491"/>
              <a:ext cx="54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2" name="Line 32"/>
            <p:cNvSpPr>
              <a:spLocks noChangeShapeType="1"/>
            </p:cNvSpPr>
            <p:nvPr/>
          </p:nvSpPr>
          <p:spPr bwMode="auto">
            <a:xfrm>
              <a:off x="180" y="2894"/>
              <a:ext cx="585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3" name="Line 33"/>
            <p:cNvSpPr>
              <a:spLocks noChangeShapeType="1"/>
            </p:cNvSpPr>
            <p:nvPr/>
          </p:nvSpPr>
          <p:spPr bwMode="auto">
            <a:xfrm>
              <a:off x="4140" y="2894"/>
              <a:ext cx="153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4" name="Line 34"/>
            <p:cNvSpPr>
              <a:spLocks noChangeShapeType="1"/>
            </p:cNvSpPr>
            <p:nvPr/>
          </p:nvSpPr>
          <p:spPr bwMode="auto">
            <a:xfrm>
              <a:off x="180" y="3126"/>
              <a:ext cx="585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5" name="Line 35"/>
            <p:cNvSpPr>
              <a:spLocks noChangeShapeType="1"/>
            </p:cNvSpPr>
            <p:nvPr/>
          </p:nvSpPr>
          <p:spPr bwMode="auto">
            <a:xfrm>
              <a:off x="4140" y="3126"/>
              <a:ext cx="153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6" name="Line 36"/>
            <p:cNvSpPr>
              <a:spLocks noChangeShapeType="1"/>
            </p:cNvSpPr>
            <p:nvPr/>
          </p:nvSpPr>
          <p:spPr bwMode="auto">
            <a:xfrm>
              <a:off x="180" y="3357"/>
              <a:ext cx="585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7" name="Line 37"/>
            <p:cNvSpPr>
              <a:spLocks noChangeShapeType="1"/>
            </p:cNvSpPr>
            <p:nvPr/>
          </p:nvSpPr>
          <p:spPr bwMode="auto">
            <a:xfrm>
              <a:off x="4140" y="3357"/>
              <a:ext cx="153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8" name="Line 38"/>
            <p:cNvSpPr>
              <a:spLocks noChangeShapeType="1"/>
            </p:cNvSpPr>
            <p:nvPr/>
          </p:nvSpPr>
          <p:spPr bwMode="auto">
            <a:xfrm>
              <a:off x="180" y="3588"/>
              <a:ext cx="585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9" name="Line 39"/>
            <p:cNvSpPr>
              <a:spLocks noChangeShapeType="1"/>
            </p:cNvSpPr>
            <p:nvPr/>
          </p:nvSpPr>
          <p:spPr bwMode="auto">
            <a:xfrm>
              <a:off x="4140" y="3588"/>
              <a:ext cx="153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30" name="Line 40"/>
            <p:cNvSpPr>
              <a:spLocks noChangeShapeType="1"/>
            </p:cNvSpPr>
            <p:nvPr/>
          </p:nvSpPr>
          <p:spPr bwMode="auto">
            <a:xfrm>
              <a:off x="180" y="360"/>
              <a:ext cx="1" cy="345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31" name="Line 41"/>
            <p:cNvSpPr>
              <a:spLocks noChangeShapeType="1"/>
            </p:cNvSpPr>
            <p:nvPr/>
          </p:nvSpPr>
          <p:spPr bwMode="auto">
            <a:xfrm>
              <a:off x="5670" y="360"/>
              <a:ext cx="1" cy="345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32" name="Line 42"/>
            <p:cNvSpPr>
              <a:spLocks noChangeShapeType="1"/>
            </p:cNvSpPr>
            <p:nvPr/>
          </p:nvSpPr>
          <p:spPr bwMode="auto">
            <a:xfrm>
              <a:off x="180" y="360"/>
              <a:ext cx="54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33" name="Line 43"/>
            <p:cNvSpPr>
              <a:spLocks noChangeShapeType="1"/>
            </p:cNvSpPr>
            <p:nvPr/>
          </p:nvSpPr>
          <p:spPr bwMode="auto">
            <a:xfrm>
              <a:off x="180" y="3819"/>
              <a:ext cx="549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3492" name="Text Box 44"/>
          <p:cNvSpPr txBox="1">
            <a:spLocks noChangeArrowheads="1"/>
          </p:cNvSpPr>
          <p:nvPr/>
        </p:nvSpPr>
        <p:spPr bwMode="auto">
          <a:xfrm>
            <a:off x="590550" y="6211888"/>
            <a:ext cx="7504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</a:rPr>
              <a:t>Пользователь  вправе менять системные имена устройств и давать </a:t>
            </a:r>
          </a:p>
          <a:p>
            <a:pPr eaLnBrk="1" hangingPunct="1"/>
            <a:r>
              <a:rPr lang="ru-RU">
                <a:solidFill>
                  <a:srgbClr val="000000"/>
                </a:solidFill>
              </a:rPr>
              <a:t>им дополнительное имя (SYSTEMA(C:), ARHIV(E:) и т.д.)</a:t>
            </a:r>
            <a:r>
              <a:rPr lang="ar-SA">
                <a:solidFill>
                  <a:srgbClr val="000000"/>
                </a:solidFill>
                <a:cs typeface="Arial" charset="0"/>
              </a:rPr>
              <a:t>‏</a:t>
            </a: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457200" y="285750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66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Конец лекции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1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755650" y="188913"/>
            <a:ext cx="3714750" cy="2103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Готфрид </a:t>
            </a:r>
            <a:b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4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Вильгельм Лейбниц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732588" y="285750"/>
            <a:ext cx="2176462" cy="2135188"/>
            <a:chOff x="2790" y="180"/>
            <a:chExt cx="2822" cy="3149"/>
          </a:xfrm>
        </p:grpSpPr>
        <p:pic>
          <p:nvPicPr>
            <p:cNvPr id="820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" y="180"/>
              <a:ext cx="2823" cy="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1" name="Text Box 4"/>
            <p:cNvSpPr txBox="1">
              <a:spLocks noChangeArrowheads="1"/>
            </p:cNvSpPr>
            <p:nvPr/>
          </p:nvSpPr>
          <p:spPr bwMode="auto">
            <a:xfrm>
              <a:off x="2790" y="180"/>
              <a:ext cx="2823" cy="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684213" y="2565400"/>
            <a:ext cx="813276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</a:rPr>
              <a:t>В 1673 г. Готфрид Вильгельм Лейбниц сконструировал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арифмометр, позволяющий механически выполнять </a:t>
            </a:r>
          </a:p>
          <a:p>
            <a:pPr eaLnBrk="1" hangingPunct="1"/>
            <a:r>
              <a:rPr lang="en-GB" sz="2400">
                <a:solidFill>
                  <a:srgbClr val="000000"/>
                </a:solidFill>
              </a:rPr>
              <a:t>четыре арифметических действия.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76375" y="3789363"/>
            <a:ext cx="7056438" cy="2738437"/>
            <a:chOff x="204" y="346"/>
            <a:chExt cx="5350" cy="2542"/>
          </a:xfrm>
        </p:grpSpPr>
        <p:pic>
          <p:nvPicPr>
            <p:cNvPr id="819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46"/>
              <a:ext cx="5351" cy="2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199" name="Text Box 4"/>
            <p:cNvSpPr txBox="1">
              <a:spLocks noChangeArrowheads="1"/>
            </p:cNvSpPr>
            <p:nvPr/>
          </p:nvSpPr>
          <p:spPr bwMode="auto">
            <a:xfrm>
              <a:off x="204" y="346"/>
              <a:ext cx="5351" cy="2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755650" y="1328738"/>
            <a:ext cx="518477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Чарльз</a:t>
            </a:r>
            <a:r>
              <a:rPr lang="en-GB" sz="4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4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Бэббидж</a:t>
            </a:r>
            <a:endParaRPr lang="en-GB" sz="4400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019925" y="333375"/>
            <a:ext cx="1798638" cy="2640013"/>
            <a:chOff x="2970" y="225"/>
            <a:chExt cx="2177" cy="2623"/>
          </a:xfrm>
        </p:grpSpPr>
        <p:pic>
          <p:nvPicPr>
            <p:cNvPr id="922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" y="225"/>
              <a:ext cx="2178" cy="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226" name="Text Box 4"/>
            <p:cNvSpPr txBox="1">
              <a:spLocks noChangeArrowheads="1"/>
            </p:cNvSpPr>
            <p:nvPr/>
          </p:nvSpPr>
          <p:spPr bwMode="auto">
            <a:xfrm>
              <a:off x="2970" y="225"/>
              <a:ext cx="2178" cy="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169863" y="1963738"/>
            <a:ext cx="614045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ru-RU" sz="2400">
                <a:solidFill>
                  <a:schemeClr val="tx1"/>
                </a:solidFill>
              </a:rPr>
              <a:t>В </a:t>
            </a:r>
            <a:r>
              <a:rPr lang="ru-RU" sz="2400" b="1">
                <a:solidFill>
                  <a:schemeClr val="tx1"/>
                </a:solidFill>
              </a:rPr>
              <a:t>1822г.</a:t>
            </a:r>
            <a:r>
              <a:rPr lang="ru-RU" sz="2400">
                <a:solidFill>
                  <a:schemeClr val="tx1"/>
                </a:solidFill>
              </a:rPr>
              <a:t> английский математик</a:t>
            </a:r>
            <a:r>
              <a:rPr lang="ru-RU" sz="2400" b="1">
                <a:solidFill>
                  <a:schemeClr val="tx1"/>
                </a:solidFill>
              </a:rPr>
              <a:t> Чарлз Бэббидж</a:t>
            </a:r>
            <a:r>
              <a:rPr lang="ru-RU" sz="2400">
                <a:solidFill>
                  <a:schemeClr val="tx1"/>
                </a:solidFill>
              </a:rPr>
              <a:t>(Charles Babbage, 1792-1871) выдвинул идею создания </a:t>
            </a:r>
            <a:r>
              <a:rPr lang="ru-RU" sz="2400" b="1" i="1">
                <a:solidFill>
                  <a:schemeClr val="tx1"/>
                </a:solidFill>
              </a:rPr>
              <a:t>программно-управляемой счетной машины</a:t>
            </a:r>
            <a:r>
              <a:rPr lang="ru-RU" sz="2400">
                <a:solidFill>
                  <a:schemeClr val="tx1"/>
                </a:solidFill>
              </a:rPr>
              <a:t>, имеющей арифметическое устройство, устройство управления, ввода и печати.  </a:t>
            </a:r>
          </a:p>
          <a:p>
            <a:pPr eaLnBrk="1" hangingPunct="1"/>
            <a:r>
              <a:rPr lang="ru-RU" sz="2400" b="1" i="1">
                <a:solidFill>
                  <a:schemeClr val="tx1"/>
                </a:solidFill>
              </a:rPr>
              <a:t>Разностная машина</a:t>
            </a:r>
            <a:r>
              <a:rPr lang="ru-RU" sz="2400">
                <a:solidFill>
                  <a:schemeClr val="tx1"/>
                </a:solidFill>
              </a:rPr>
              <a:t>, могла работать на паровом двигателе.</a:t>
            </a:r>
            <a:r>
              <a:rPr lang="ru-RU"/>
              <a:t>  </a:t>
            </a:r>
            <a:r>
              <a:rPr lang="ru-RU" sz="2400">
                <a:solidFill>
                  <a:schemeClr val="tx1"/>
                </a:solidFill>
              </a:rPr>
              <a:t>С именем Чарлза Бэббиджа связано и появление первого программиста – </a:t>
            </a:r>
            <a:r>
              <a:rPr lang="ru-RU" sz="2400" b="1">
                <a:solidFill>
                  <a:schemeClr val="tx1"/>
                </a:solidFill>
              </a:rPr>
              <a:t>Ада Лавлейс </a:t>
            </a:r>
            <a:r>
              <a:rPr lang="ru-RU" sz="2400">
                <a:solidFill>
                  <a:schemeClr val="tx1"/>
                </a:solidFill>
              </a:rPr>
              <a:t>её день рождения (10 декабря) считается днём программиста. Она писала программы для машины Бэббиджа.</a:t>
            </a:r>
            <a:endParaRPr lang="ru-RU" sz="240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300788" y="3213100"/>
            <a:ext cx="2543175" cy="3303588"/>
            <a:chOff x="2699" y="214"/>
            <a:chExt cx="2872" cy="3891"/>
          </a:xfrm>
        </p:grpSpPr>
        <p:pic>
          <p:nvPicPr>
            <p:cNvPr id="92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214"/>
              <a:ext cx="2873" cy="3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224" name="Text Box 4"/>
            <p:cNvSpPr txBox="1">
              <a:spLocks noChangeArrowheads="1"/>
            </p:cNvSpPr>
            <p:nvPr/>
          </p:nvSpPr>
          <p:spPr bwMode="auto">
            <a:xfrm>
              <a:off x="2699" y="214"/>
              <a:ext cx="2873" cy="3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9222" name="Text Box 12"/>
          <p:cNvSpPr txBox="1">
            <a:spLocks noChangeArrowheads="1"/>
          </p:cNvSpPr>
          <p:nvPr/>
        </p:nvSpPr>
        <p:spPr bwMode="auto">
          <a:xfrm>
            <a:off x="169863" y="260350"/>
            <a:ext cx="6994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ru-RU" sz="2400">
                <a:solidFill>
                  <a:schemeClr val="tx1"/>
                </a:solidFill>
              </a:rPr>
              <a:t>Появление вычислительных машин с приводами (паровыми и электрическими)</a:t>
            </a:r>
          </a:p>
          <a:p>
            <a:pPr algn="ctr" eaLnBrk="1" hangingPunct="1"/>
            <a:r>
              <a:rPr lang="ru-RU" sz="2400">
                <a:solidFill>
                  <a:schemeClr val="tx1"/>
                </a:solidFill>
              </a:rPr>
              <a:t>Второй этап развития вычислительной техники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455613" y="188913"/>
            <a:ext cx="8226425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 anchorCtr="1"/>
          <a:lstStyle/>
          <a:p>
            <a:pPr algn="ctr">
              <a:buClr>
                <a:srgbClr val="3366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Статистический</a:t>
            </a:r>
            <a:r>
              <a:rPr lang="en-GB" sz="40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0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табулятор</a:t>
            </a:r>
            <a:r>
              <a:rPr lang="en-GB" sz="40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0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Германа</a:t>
            </a:r>
            <a:r>
              <a:rPr lang="en-GB" sz="40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400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Холлерита</a:t>
            </a:r>
            <a:endParaRPr lang="en-GB" sz="4000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527425" y="1439863"/>
            <a:ext cx="5470525" cy="4983162"/>
            <a:chOff x="2222" y="907"/>
            <a:chExt cx="3446" cy="3139"/>
          </a:xfrm>
        </p:grpSpPr>
        <p:pic>
          <p:nvPicPr>
            <p:cNvPr id="1024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" y="907"/>
              <a:ext cx="3447" cy="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246" name="Text Box 4"/>
            <p:cNvSpPr txBox="1">
              <a:spLocks noChangeArrowheads="1"/>
            </p:cNvSpPr>
            <p:nvPr/>
          </p:nvSpPr>
          <p:spPr bwMode="auto">
            <a:xfrm>
              <a:off x="2222" y="907"/>
              <a:ext cx="3447" cy="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ru-RU"/>
            </a:p>
          </p:txBody>
        </p:sp>
      </p:grp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179388" y="1800225"/>
            <a:ext cx="3240087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sz="2200">
                <a:solidFill>
                  <a:srgbClr val="000000"/>
                </a:solidFill>
              </a:rPr>
              <a:t>Американский инженер, изобретатель первой электромеханической счетной машины — табулятора, основатель фирмы — предшественницы </a:t>
            </a:r>
            <a:r>
              <a:rPr lang="en-GB" sz="2200">
                <a:solidFill>
                  <a:srgbClr val="000000"/>
                </a:solidFill>
                <a:hlinkClick r:id="rId4"/>
              </a:rPr>
              <a:t>IBM</a:t>
            </a:r>
            <a:r>
              <a:rPr lang="en-GB" sz="220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58,-58,-58)"/>
                                          </p:val>
                                        </p:tav>
                                        <p:tav>
                                          <p:val>
                                            <p:strVal val="rgb(0,102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2942</Words>
  <Application>Microsoft Office PowerPoint</Application>
  <PresentationFormat>Экран (4:3)</PresentationFormat>
  <Paragraphs>283</Paragraphs>
  <Slides>63</Slides>
  <Notes>52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71" baseType="lpstr">
      <vt:lpstr>Arial Unicode MS</vt:lpstr>
      <vt:lpstr>Arial</vt:lpstr>
      <vt:lpstr>Arial Black</vt:lpstr>
      <vt:lpstr>Symbol</vt:lpstr>
      <vt:lpstr>Times New Roman</vt:lpstr>
      <vt:lpstr>Wingdings</vt:lpstr>
      <vt:lpstr>1_Тема Office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Релейные вычислительные устройства 1830 – спорное изобретение – россиянин - П. Л. Шиллинг, американец - Джозеф Генри  -  по 1965 год в ЭВМ  Реле́ — электромагнитный аппарат (переключатель), предназначенный для коммутации электрических цепей (скачкообразного изменения выходных величин) при заданных изменениях электрических или не электрических входных величин. Широко используется в различных автоматических устройствах. Различают электрические, пневматические, механические виды реле, но наибольшее распространение получили электрические (электромагнитные) реле. Основные части реле: электромагнит, якорь и переключатель. Электромагнит представляет собой электрический провод, намотанный на катушку с сердечником из магнитного материала. Якорь — пластина из магнитного материала, через толкатель управляющая контактами. При пропускании электрического тока через обмотку электромагнита возникающее магнитное поле притягивает к сердечнику якорь, который через толкатель смещает и тем самым переключает контакты. Переключатели могут быть замыкающими, размыкающими, переключающими.</vt:lpstr>
      <vt:lpstr>Электронная лампа</vt:lpstr>
      <vt:lpstr>Презентация PowerPoint</vt:lpstr>
      <vt:lpstr>Транзистор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Тактовая частота</vt:lpstr>
      <vt:lpstr>Обработка аудио, видео и графической информации  (представление различной информации в компьютере)</vt:lpstr>
      <vt:lpstr>Презентация PowerPoint</vt:lpstr>
      <vt:lpstr>Обработка аудио, видео и графической информации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создания ПК</dc:title>
  <dc:creator>АЛЛА</dc:creator>
  <cp:lastModifiedBy>Pavel</cp:lastModifiedBy>
  <cp:revision>47</cp:revision>
  <dcterms:modified xsi:type="dcterms:W3CDTF">2017-03-01T12:12:35Z</dcterms:modified>
</cp:coreProperties>
</file>