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1" r:id="rId4"/>
    <p:sldId id="307" r:id="rId5"/>
    <p:sldId id="310" r:id="rId6"/>
    <p:sldId id="308" r:id="rId7"/>
    <p:sldId id="309" r:id="rId8"/>
    <p:sldId id="282" r:id="rId9"/>
    <p:sldId id="357" r:id="rId10"/>
    <p:sldId id="313" r:id="rId11"/>
    <p:sldId id="344" r:id="rId12"/>
    <p:sldId id="312" r:id="rId13"/>
    <p:sldId id="317" r:id="rId14"/>
    <p:sldId id="283" r:id="rId15"/>
    <p:sldId id="322" r:id="rId16"/>
    <p:sldId id="324" r:id="rId17"/>
    <p:sldId id="316" r:id="rId18"/>
    <p:sldId id="314" r:id="rId19"/>
    <p:sldId id="318" r:id="rId20"/>
    <p:sldId id="320" r:id="rId21"/>
    <p:sldId id="352" r:id="rId22"/>
    <p:sldId id="345" r:id="rId23"/>
    <p:sldId id="315" r:id="rId24"/>
    <p:sldId id="321" r:id="rId25"/>
    <p:sldId id="323" r:id="rId26"/>
    <p:sldId id="286" r:id="rId27"/>
    <p:sldId id="288" r:id="rId28"/>
    <p:sldId id="290" r:id="rId29"/>
    <p:sldId id="291" r:id="rId30"/>
    <p:sldId id="340" r:id="rId31"/>
    <p:sldId id="341" r:id="rId32"/>
    <p:sldId id="289" r:id="rId33"/>
    <p:sldId id="342" r:id="rId34"/>
    <p:sldId id="343" r:id="rId35"/>
    <p:sldId id="292" r:id="rId36"/>
    <p:sldId id="293" r:id="rId37"/>
    <p:sldId id="350" r:id="rId38"/>
    <p:sldId id="326" r:id="rId39"/>
    <p:sldId id="351" r:id="rId40"/>
    <p:sldId id="327" r:id="rId41"/>
    <p:sldId id="328" r:id="rId42"/>
    <p:sldId id="294" r:id="rId43"/>
    <p:sldId id="325" r:id="rId44"/>
    <p:sldId id="302" r:id="rId45"/>
    <p:sldId id="295" r:id="rId46"/>
    <p:sldId id="348" r:id="rId47"/>
    <p:sldId id="303" r:id="rId48"/>
    <p:sldId id="346" r:id="rId49"/>
    <p:sldId id="347" r:id="rId50"/>
    <p:sldId id="296" r:id="rId51"/>
    <p:sldId id="332" r:id="rId52"/>
    <p:sldId id="336" r:id="rId53"/>
    <p:sldId id="298" r:id="rId54"/>
    <p:sldId id="329" r:id="rId55"/>
    <p:sldId id="330" r:id="rId56"/>
    <p:sldId id="331" r:id="rId57"/>
    <p:sldId id="333" r:id="rId58"/>
    <p:sldId id="337" r:id="rId59"/>
    <p:sldId id="299" r:id="rId60"/>
    <p:sldId id="301" r:id="rId61"/>
    <p:sldId id="335" r:id="rId62"/>
    <p:sldId id="338" r:id="rId63"/>
    <p:sldId id="300" r:id="rId64"/>
    <p:sldId id="334" r:id="rId65"/>
    <p:sldId id="339" r:id="rId66"/>
    <p:sldId id="297" r:id="rId67"/>
    <p:sldId id="305" r:id="rId68"/>
    <p:sldId id="304" r:id="rId69"/>
    <p:sldId id="272" r:id="rId70"/>
    <p:sldId id="349" r:id="rId71"/>
    <p:sldId id="353" r:id="rId72"/>
    <p:sldId id="354" r:id="rId73"/>
    <p:sldId id="355" r:id="rId74"/>
    <p:sldId id="356" r:id="rId7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8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8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9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9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8287-1E0E-4988-B1AD-E2521B44F4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7AC1-5836-4263-AB30-40CF89D31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0%D0%B0%D0%BC%D0%B8%D0%B4%D0%B0_(%D0%B3%D0%B5%D0%BE%D0%BC%D0%B5%D1%82%D1%80%D0%B8%D1%8F)" TargetMode="External"/><Relationship Id="rId3" Type="http://schemas.openxmlformats.org/officeDocument/2006/relationships/hyperlink" Target="https://ru.wikipedia.org/wiki/%D0%9A%D0%BE%D0%BD%D1%83%D1%81#cite_note-1" TargetMode="External"/><Relationship Id="rId7" Type="http://schemas.openxmlformats.org/officeDocument/2006/relationships/hyperlink" Target="https://ru.wikipedia.org/wiki/%D0%9C%D0%BD%D0%BE%D0%B3%D0%BE%D1%83%D0%B3%D0%BE%D0%BB%D1%8C%D0%BD%D0%B8%D0%BA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1%8A%D0%B5%D0%B4%D0%B8%D0%BD%D0%B5%D0%BD%D0%B8%D0%B5_%D0%BC%D0%BD%D0%BE%D0%B6%D0%B5%D1%81%D1%82%D0%B2" TargetMode="External"/><Relationship Id="rId5" Type="http://schemas.openxmlformats.org/officeDocument/2006/relationships/hyperlink" Target="https://ru.wikipedia.org/wiki/%D0%95%D0%B2%D0%BA%D0%BB%D0%B8%D0%B4%D0%BE%D0%B2%D0%BE_%D0%BF%D1%80%D0%BE%D1%81%D1%82%D1%80%D0%B0%D0%BD%D1%81%D1%82%D0%B2%D0%BE" TargetMode="External"/><Relationship Id="rId4" Type="http://schemas.openxmlformats.org/officeDocument/2006/relationships/hyperlink" Target="https://ru.wikipedia.org/wiki/%D0%A2%D0%B5%D0%BB%D0%BE_(%D0%B3%D0%B5%D0%BE%D0%BC%D0%B5%D1%82%D1%80%D0%B8%D1%8F)" TargetMode="Externa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xyz.ru/%D1%84%D0%BE%D1%80%D0%BC%D1%83%D0%BB%D1%8B_%D0%BF%D0%BE_%D0%B3%D0%B5%D0%BE%D0%BC%D0%B5%D1%82%D1%80%D0%B8%D0%B8/%D0%BF%D0%BB%D0%BE%D1%81%D0%BA%D0%B8%D0%B5_%D1%84%D0%B8%D0%B3%D1%83%D1%80%D1%8B/%D0%BA%D1%80%D1%83%D0%B3_%D0%B8_%D0%BE%D0%BA%D1%80%D1%83%D0%B6%D0%BD%D0%BE%D1%81%D1%82%D1%8C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E%D1%81%D0%BA%D0%BE%D1%81%D1%82%D1%8C_(%D0%B3%D0%B5%D0%BE%D0%BC%D0%B5%D1%82%D1%80%D0%B8%D1%8F)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ru.wikipedia.org/wiki/%D0%A1%D1%84%D0%B5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ru.wikipedia.org/wiki/%D0%A1%D1%84%D0%B5%D1%80%D0%B8%D1%87%D0%B5%D1%81%D0%BA%D0%B8%D0%B9_%D1%81%D0%B5%D0%B3%D0%BC%D0%B5%D0%BD%D1%82#cite_note-_34c45c3486aa0b8e-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ru.wikipedia.org/wiki/%D0%A0%D0%B0%D0%B4%D0%B8%D1%83%D1%81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ru.wikipedia.org/wiki/%D0%A1%D0%B5%D0%BA%D1%82%D0%BE%D1%80_(%D0%B3%D0%B5%D0%BE%D0%BC%D0%B5%D1%82%D1%80%D0%B8%D1%8F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ru.wikipedia.org/wiki/%D0%94%D1%83%D0%B3%D0%B0_%D0%BE%D0%BA%D1%80%D1%83%D0%B6%D0%BD%D0%BE%D1%81%D1%82%D0%B8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ru.wikipedia.org/wiki/%D0%94%D0%B8%D0%B0%D0%BC%D0%B5%D1%82%D1%80" TargetMode="External"/><Relationship Id="rId9" Type="http://schemas.openxmlformats.org/officeDocument/2006/relationships/hyperlink" Target="https://ru.wikipedia.org/wiki/%D0%A5%D0%BE%D1%80%D0%B4%D0%B0_(%D0%B3%D0%B5%D0%BE%D0%BC%D0%B5%D1%82%D1%80%D0%B8%D1%8F)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ru.wikipedia.org/wiki/%D0%90%D0%BF%D0%BE%D1%84%D0%B5%D0%BC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ОБЪЁМНЫЕ ФИГУРЫ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63" y="238126"/>
            <a:ext cx="8672872" cy="633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64" y="871538"/>
            <a:ext cx="8564269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5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34" y="318052"/>
            <a:ext cx="10515600" cy="728869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 smtClean="0"/>
              <a:t>ФИГУРЫ ВРАЩЕНИЯ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5704"/>
            <a:ext cx="8010525" cy="4931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1" y="927986"/>
            <a:ext cx="7679429" cy="57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34" y="318052"/>
            <a:ext cx="10515600" cy="728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ФИГУРЫ ВРАЩЕНИЯ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5704"/>
            <a:ext cx="8010525" cy="4931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Конус</a:t>
            </a:r>
            <a:r>
              <a:rPr lang="ru-RU" dirty="0"/>
              <a:t> (от </a:t>
            </a:r>
            <a:r>
              <a:rPr lang="ru-RU" dirty="0">
                <a:hlinkClick r:id="rId2" tooltip="Древнегреческий язык"/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κώνος</a:t>
            </a:r>
            <a:r>
              <a:rPr lang="ru-RU" dirty="0"/>
              <a:t> «сосновая шишка»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) — </a:t>
            </a:r>
            <a:r>
              <a:rPr lang="ru-RU" dirty="0">
                <a:hlinkClick r:id="rId4" tooltip="Тело (геометрия)"/>
              </a:rPr>
              <a:t>тело</a:t>
            </a:r>
            <a:r>
              <a:rPr lang="ru-RU" dirty="0"/>
              <a:t> в </a:t>
            </a:r>
            <a:r>
              <a:rPr lang="ru-RU" dirty="0">
                <a:hlinkClick r:id="rId5" tooltip="Евклидово пространство"/>
              </a:rPr>
              <a:t>евклидовом пространстве</a:t>
            </a:r>
            <a:r>
              <a:rPr lang="ru-RU" dirty="0"/>
              <a:t>, полученное </a:t>
            </a:r>
            <a:r>
              <a:rPr lang="ru-RU" dirty="0">
                <a:hlinkClick r:id="rId6" tooltip="Объединение множеств"/>
              </a:rPr>
              <a:t>объединением</a:t>
            </a:r>
            <a:r>
              <a:rPr lang="ru-RU" dirty="0"/>
              <a:t> всех лучей, исходящих из одной точки (</a:t>
            </a:r>
            <a:r>
              <a:rPr lang="ru-RU" i="1" dirty="0"/>
              <a:t>вершины</a:t>
            </a:r>
            <a:r>
              <a:rPr lang="ru-RU" dirty="0"/>
              <a:t> конуса) и проходящих через плоскую поверхность. Иногда конусом называют часть такого тела, имеющую ограниченный объём и полученную объединением всех отрезков, соединяющих вершину и точки плоской поверхности (последнюю в таком случае называют </a:t>
            </a:r>
            <a:r>
              <a:rPr lang="ru-RU" i="1" dirty="0"/>
              <a:t>основанием</a:t>
            </a:r>
            <a:r>
              <a:rPr lang="ru-RU" dirty="0"/>
              <a:t> конуса, а конус называют </a:t>
            </a:r>
            <a:r>
              <a:rPr lang="ru-RU" i="1" dirty="0"/>
              <a:t>опирающимся</a:t>
            </a:r>
            <a:r>
              <a:rPr lang="ru-RU" dirty="0"/>
              <a:t> на данное основание). </a:t>
            </a:r>
            <a:endParaRPr lang="ru-RU" dirty="0" smtClean="0"/>
          </a:p>
          <a:p>
            <a:pPr marL="0" indent="0">
              <a:buNone/>
            </a:pPr>
            <a:r>
              <a:rPr lang="ru-RU" sz="1800" i="1" dirty="0" smtClean="0"/>
              <a:t>Если </a:t>
            </a:r>
            <a:r>
              <a:rPr lang="ru-RU" sz="1800" i="1" dirty="0"/>
              <a:t>основание конуса представляет собой </a:t>
            </a:r>
            <a:r>
              <a:rPr lang="ru-RU" sz="1800" i="1" dirty="0">
                <a:hlinkClick r:id="rId7" tooltip="Многоугольник"/>
              </a:rPr>
              <a:t>многоугольник</a:t>
            </a:r>
            <a:r>
              <a:rPr lang="ru-RU" sz="1800" i="1" dirty="0"/>
              <a:t>, такой конус является </a:t>
            </a:r>
            <a:r>
              <a:rPr lang="ru-RU" sz="1800" i="1" dirty="0">
                <a:hlinkClick r:id="rId8" tooltip="Пирамида (геометрия)"/>
              </a:rPr>
              <a:t>пирамидой</a:t>
            </a:r>
            <a:r>
              <a:rPr lang="ru-RU" sz="1800" i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3377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9388"/>
            <a:ext cx="8904816" cy="6678612"/>
          </a:xfrm>
        </p:spPr>
      </p:pic>
    </p:spTree>
    <p:extLst>
      <p:ext uri="{BB962C8B-B14F-4D97-AF65-F5344CB8AC3E}">
        <p14:creationId xmlns:p14="http://schemas.microsoft.com/office/powerpoint/2010/main" val="39806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225" y="219075"/>
            <a:ext cx="54578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Если основание конуса </a:t>
            </a:r>
            <a:r>
              <a:rPr lang="ru-RU" sz="2600" dirty="0">
                <a:solidFill>
                  <a:srgbClr val="395E94"/>
                </a:solidFill>
                <a:latin typeface="Georgia" panose="02040502050405020303" pitchFamily="18" charset="0"/>
                <a:hlinkClick r:id="rId2"/>
              </a:rPr>
              <a:t>круг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, то — </a:t>
            </a:r>
            <a:r>
              <a:rPr lang="ru-RU" sz="2600" b="1" u="sng" dirty="0">
                <a:solidFill>
                  <a:srgbClr val="000000"/>
                </a:solidFill>
                <a:latin typeface="Georgia" panose="02040502050405020303" pitchFamily="18" charset="0"/>
              </a:rPr>
              <a:t>конус круговой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fontAlgn="t"/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Прямая SO, соединяющая вершину конуса и центр основания, называется </a:t>
            </a:r>
            <a:r>
              <a:rPr lang="ru-RU" sz="2600" b="1" dirty="0">
                <a:solidFill>
                  <a:srgbClr val="000000"/>
                </a:solidFill>
                <a:latin typeface="Georgia" panose="02040502050405020303" pitchFamily="18" charset="0"/>
              </a:rPr>
              <a:t>осью конуса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. Если высота кругового конуса падает в центр основания, он называется </a:t>
            </a:r>
            <a:r>
              <a:rPr lang="ru-RU" sz="2600" b="1" u="sng" dirty="0">
                <a:solidFill>
                  <a:srgbClr val="000000"/>
                </a:solidFill>
                <a:latin typeface="Georgia" panose="02040502050405020303" pitchFamily="18" charset="0"/>
              </a:rPr>
              <a:t>круглым конусом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. Круглый конус может быть получен вращением прямоугольного треугольника около одного из катетов. Поэтому круглый конус также называют конусом вращения.</a:t>
            </a:r>
            <a:endParaRPr lang="ru-RU" sz="26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Wor4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28676"/>
            <a:ext cx="618648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34" y="318052"/>
            <a:ext cx="10515600" cy="728869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ФИГУРЫ ВРАЩЕНИЯ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5704"/>
            <a:ext cx="8010525" cy="493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В школьном курсе мы имеем дело в основном с прямым круговым конусом: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2316887"/>
            <a:ext cx="7592405" cy="42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7" y="1825625"/>
            <a:ext cx="4955766" cy="24860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Виды конусов: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Прямой </a:t>
            </a:r>
            <a:r>
              <a:rPr lang="ru-RU" dirty="0"/>
              <a:t>и косой круговой конусы с равным основанием и высотой. Эти тела обладают одинаковым объёмом.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Усечённый прямой круговой конус.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055358"/>
            <a:ext cx="2876550" cy="32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593" y="3552825"/>
            <a:ext cx="1468657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63" y="1350566"/>
            <a:ext cx="8672872" cy="633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63" y="2071688"/>
            <a:ext cx="8694695" cy="31424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510" y="183356"/>
            <a:ext cx="10515600" cy="1325563"/>
          </a:xfrm>
        </p:spPr>
        <p:txBody>
          <a:bodyPr/>
          <a:lstStyle/>
          <a:p>
            <a:r>
              <a:rPr lang="ru-RU" dirty="0" smtClean="0"/>
              <a:t>Развёртка конуса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15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96" y="1581150"/>
            <a:ext cx="10118856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09" y="548047"/>
            <a:ext cx="8352381" cy="5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65" y="211015"/>
            <a:ext cx="9945389" cy="6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0" y="225083"/>
            <a:ext cx="10943200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34" y="318052"/>
            <a:ext cx="10515600" cy="728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ФИГУРЫ ВРАЩЕНИЯ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5704"/>
                <a:ext cx="10515600" cy="49312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Сфера</a:t>
                </a:r>
                <a:r>
                  <a:rPr lang="ru-RU" dirty="0"/>
                  <a:t>, </a:t>
                </a:r>
                <a:r>
                  <a:rPr lang="ru-RU" dirty="0" smtClean="0"/>
                  <a:t>шар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Площадь сферы</a:t>
                </a:r>
              </a:p>
              <a:p>
                <a:pPr marL="0" indent="0">
                  <a:buNone/>
                </a:pPr>
                <a:r>
                  <a:rPr lang="en-US" sz="5400" dirty="0" smtClean="0"/>
                  <a:t>S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5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5400" dirty="0" smtClean="0"/>
              </a:p>
              <a:p>
                <a:pPr marL="0" indent="0">
                  <a:buNone/>
                </a:pPr>
                <a:r>
                  <a:rPr lang="ru-RU" dirty="0" smtClean="0"/>
                  <a:t>Объем шара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sz="5400" dirty="0" smtClean="0"/>
                  <a:t> </a:t>
                </a:r>
                <a:r>
                  <a:rPr lang="en-US" sz="5400" dirty="0"/>
                  <a:t>V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5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5704"/>
                <a:ext cx="10515600" cy="4931259"/>
              </a:xfrm>
              <a:blipFill rotWithShape="0">
                <a:blip r:embed="rId2"/>
                <a:stretch>
                  <a:fillRect l="-3130" t="-1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418" y="1533525"/>
            <a:ext cx="4156982" cy="4210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335" y="1355242"/>
            <a:ext cx="1735621" cy="1735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188" y="1313156"/>
            <a:ext cx="2190812" cy="186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146" y="3676650"/>
            <a:ext cx="278047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14300"/>
            <a:ext cx="85153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2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14350"/>
            <a:ext cx="898705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59" y="211015"/>
            <a:ext cx="996413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28350"/>
            <a:ext cx="8582489" cy="6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03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350520"/>
            <a:ext cx="9521952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9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81" y="152400"/>
            <a:ext cx="9642588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62" y="2424237"/>
            <a:ext cx="6252684" cy="42016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Параллелепипед – призма, основания которой являются параллелограммами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95250"/>
            <a:ext cx="509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СВОЙСТВА ПАРАЛЛЕЛЕПИПЕДА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78" y="618471"/>
            <a:ext cx="10471171" cy="5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0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68" y="722364"/>
            <a:ext cx="8159513" cy="613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95250"/>
            <a:ext cx="509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СВОЙСТВА ПАРАЛЛЕЛЕПИПЕДА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58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251163"/>
            <a:ext cx="4333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Сферический сегмент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 часть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Сфера"/>
              </a:rPr>
              <a:t>сферы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отсекаемая от неё некоторой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Плоскость (геометрия)"/>
              </a:rPr>
              <a:t>плоскостью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 Плоскость отсекает два сегмента, меньший сегмент называется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также </a:t>
            </a:r>
            <a:r>
              <a:rPr lang="ru-RU" b="1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сферическим </a:t>
            </a:r>
            <a:r>
              <a:rPr lang="ru-RU" b="1" i="1" dirty="0">
                <a:solidFill>
                  <a:srgbClr val="222222"/>
                </a:solidFill>
                <a:latin typeface="Arial" panose="020B0604020202020204" pitchFamily="34" charset="0"/>
              </a:rPr>
              <a:t>кругом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[1]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 Если плоскость проходит через центр сферы, так что высота обоих сегментов равна радиусу сферы, то такие сферические сегменты называют </a:t>
            </a:r>
            <a:r>
              <a:rPr lang="ru-RU" b="1" i="1" dirty="0">
                <a:solidFill>
                  <a:srgbClr val="222222"/>
                </a:solidFill>
                <a:latin typeface="Arial" panose="020B0604020202020204" pitchFamily="34" charset="0"/>
              </a:rPr>
              <a:t>полусферой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3620879"/>
            <a:ext cx="3076550" cy="3091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76" y="361951"/>
            <a:ext cx="7124700" cy="3984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WorE6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6" y="4591049"/>
            <a:ext cx="7265732" cy="169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37678"/>
            <a:ext cx="8537863" cy="67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4132" y="1541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Прямоугольный параллелепипед –прямой параллелограмм, основаниями которого являются прямоугольники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158" y="1848308"/>
            <a:ext cx="6132081" cy="500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4" y="1848308"/>
            <a:ext cx="5399654" cy="35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50812"/>
            <a:ext cx="8867775" cy="6650831"/>
          </a:xfrm>
        </p:spPr>
      </p:pic>
    </p:spTree>
    <p:extLst>
      <p:ext uri="{BB962C8B-B14F-4D97-AF65-F5344CB8AC3E}">
        <p14:creationId xmlns:p14="http://schemas.microsoft.com/office/powerpoint/2010/main" val="24632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4" y="1839422"/>
            <a:ext cx="12121096" cy="31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7" y="125083"/>
            <a:ext cx="5157788" cy="656193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85750"/>
            <a:ext cx="5181600" cy="5891213"/>
          </a:xfrm>
        </p:spPr>
        <p:txBody>
          <a:bodyPr/>
          <a:lstStyle/>
          <a:p>
            <a:r>
              <a:rPr lang="ru-RU" dirty="0" smtClean="0"/>
              <a:t>Сечение призмы плоскостью, параллельной основаниям дает нам многоугольник, равный основаниям.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u="sng" dirty="0" smtClean="0"/>
              <a:t>Перпендикулярное сечение призмы </a:t>
            </a:r>
            <a:r>
              <a:rPr lang="ru-RU" dirty="0" smtClean="0"/>
              <a:t>– сечение призмы плоскостью, перпендикулярной ребрам призмы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3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03" y="0"/>
            <a:ext cx="7364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409575"/>
            <a:ext cx="8483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9" y="1085850"/>
            <a:ext cx="11661766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95587"/>
            <a:ext cx="10515600" cy="115569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Пирамида</a:t>
            </a:r>
            <a:endParaRPr lang="ru-RU" sz="6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459" y="3229890"/>
            <a:ext cx="3826603" cy="35430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17" y="3278291"/>
            <a:ext cx="4601283" cy="3462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29" y="1004958"/>
            <a:ext cx="11551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Пирамида</a:t>
            </a:r>
            <a:r>
              <a:rPr lang="ru-RU" sz="2800" dirty="0"/>
              <a:t> — многогранник, основание которого — многоугольник, а остальные грани — треугольники, имеющие общую вершину.</a:t>
            </a:r>
          </a:p>
          <a:p>
            <a:r>
              <a:rPr lang="ru-RU" sz="2800" dirty="0" smtClean="0"/>
              <a:t>Пирамида </a:t>
            </a:r>
            <a:r>
              <a:rPr lang="ru-RU" sz="2800" dirty="0"/>
              <a:t>называется </a:t>
            </a:r>
            <a:r>
              <a:rPr lang="ru-RU" sz="2800" b="1" dirty="0"/>
              <a:t>правильной</a:t>
            </a:r>
            <a:r>
              <a:rPr lang="ru-RU" sz="2800" dirty="0"/>
              <a:t>, если её основанием является правильный многоугольник, а вершина проецируется в центр основания.</a:t>
            </a:r>
          </a:p>
          <a:p>
            <a:r>
              <a:rPr lang="ru-RU" sz="2800" i="1" dirty="0"/>
              <a:t>Пирамида является частным случаем конуса.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7" y="0"/>
            <a:ext cx="10674186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443" y="167498"/>
            <a:ext cx="3727939" cy="6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2" y="409575"/>
            <a:ext cx="8458200" cy="6343650"/>
          </a:xfrm>
        </p:spPr>
      </p:pic>
    </p:spTree>
    <p:extLst>
      <p:ext uri="{BB962C8B-B14F-4D97-AF65-F5344CB8AC3E}">
        <p14:creationId xmlns:p14="http://schemas.microsoft.com/office/powerpoint/2010/main" val="13730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3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819150"/>
            <a:ext cx="8439150" cy="60102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5325" y="75405"/>
            <a:ext cx="10515600" cy="743745"/>
          </a:xfrm>
        </p:spPr>
        <p:txBody>
          <a:bodyPr/>
          <a:lstStyle/>
          <a:p>
            <a:r>
              <a:rPr lang="ru-RU" dirty="0" smtClean="0"/>
              <a:t>Свойства правильной пирамиды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2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24" y="-99572"/>
            <a:ext cx="9380952" cy="70571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75" y="98425"/>
            <a:ext cx="4822959" cy="21538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Развёртка поверхности</a:t>
            </a:r>
            <a:br>
              <a:rPr lang="ru-RU" b="1" dirty="0" smtClean="0"/>
            </a:br>
            <a:r>
              <a:rPr lang="ru-RU" b="1" dirty="0" smtClean="0"/>
              <a:t> пирамиды </a:t>
            </a:r>
            <a:br>
              <a:rPr lang="ru-RU" b="1" dirty="0" smtClean="0"/>
            </a:br>
            <a:r>
              <a:rPr lang="ru-RU" b="1" dirty="0" smtClean="0"/>
              <a:t>на плоскости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84420" y="3599847"/>
            <a:ext cx="9669379" cy="25771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9" y="93841"/>
            <a:ext cx="105632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Шаровой сектор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 геометрическое тело, возникающее при вращении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Сектор (геометрия)"/>
              </a:rPr>
              <a:t>сектора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вокруг одного из его 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  <a:hlinkClick r:id="rId3" tooltip="Радиус"/>
              </a:rPr>
              <a:t>радиусов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(шаровой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сектор 1-го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рода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–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состоит из шарового сегмента и конуса)</a:t>
            </a: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480000"/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480000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или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вокруг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Диаметр"/>
              </a:rPr>
              <a:t>диаметра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</a:p>
          <a:p>
            <a:pPr marL="6480000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не пересекающего его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Дуга окружности"/>
              </a:rPr>
              <a:t>дуги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</a:p>
          <a:p>
            <a:pPr marL="6480000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(шаровой сектор 2-го рода рода)</a:t>
            </a:r>
          </a:p>
          <a:p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             Шаровой 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сектор 1-го рода</a:t>
            </a:r>
          </a:p>
          <a:p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54" y="3246305"/>
            <a:ext cx="4258726" cy="28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17" y="959465"/>
            <a:ext cx="2114550" cy="211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" y="666661"/>
            <a:ext cx="2945020" cy="287139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50500"/>
            <a:ext cx="6696076" cy="2571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Объём шарового сектора: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где r — радиус сектора, h — проекция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Хорда (геометрия)"/>
              </a:rPr>
              <a:t>хорды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стягивающей дугу сектора, на ось вращения.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 descr="V={\frac  {2\pi r^{2}h}{3}}\;."/>
          <p:cNvSpPr>
            <a:spLocks noChangeAspect="1" noChangeArrowheads="1"/>
          </p:cNvSpPr>
          <p:nvPr/>
        </p:nvSpPr>
        <p:spPr bwMode="auto">
          <a:xfrm>
            <a:off x="1649413" y="-82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667" y="4415648"/>
            <a:ext cx="1949371" cy="13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1" y="1519311"/>
            <a:ext cx="12703128" cy="42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Wor9B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464149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98" y="354765"/>
            <a:ext cx="6810744" cy="63725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2130" y="1"/>
            <a:ext cx="4957011" cy="63141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Усечённая пирамида</a:t>
            </a:r>
            <a:r>
              <a:rPr lang="ru-RU" dirty="0"/>
              <a:t> — часть пирамиды, заключенная между её основанием, боковыми гранями и сечением этой пирамиды плоскостью, параллельной основанию.</a:t>
            </a:r>
          </a:p>
        </p:txBody>
      </p:sp>
    </p:spTree>
    <p:extLst>
      <p:ext uri="{BB962C8B-B14F-4D97-AF65-F5344CB8AC3E}">
        <p14:creationId xmlns:p14="http://schemas.microsoft.com/office/powerpoint/2010/main" val="3701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29" y="1271955"/>
            <a:ext cx="6443372" cy="53694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Развёртка поверхности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>усеченной пирамиды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плоскости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9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073561"/>
            <a:ext cx="8601761" cy="3095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Формулы для правильной усечённой пирамиды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Площадь боковой поверхности равна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полупроизведению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суммы периметров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оснований и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Апофема"/>
              </a:rPr>
              <a:t>апофемы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(высоты боковой грани):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где   </a:t>
            </a:r>
            <a:r>
              <a:rPr lang="en-US" altLang="ru-RU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i="1" baseline="-25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периметр первого основания,  </a:t>
            </a:r>
            <a:r>
              <a:rPr kumimoji="0" lang="en-US" alt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ru-RU" b="0" i="1" u="none" strike="noStrike" cap="none" normalizeH="0" baseline="-25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— периметр второго,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   </a:t>
            </a:r>
            <a:r>
              <a:rPr lang="en-US" altLang="ru-RU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апофема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{\displaystyle S_{b}={\frac {1}{2}}(p_{1}+p_{2})\cdot l}"/>
          <p:cNvSpPr>
            <a:spLocks noChangeAspect="1" noChangeArrowheads="1"/>
          </p:cNvSpPr>
          <p:nvPr/>
        </p:nvSpPr>
        <p:spPr bwMode="auto">
          <a:xfrm>
            <a:off x="7551921" y="78838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p_{1}"/>
          <p:cNvSpPr>
            <a:spLocks noChangeAspect="1" noChangeArrowheads="1"/>
          </p:cNvSpPr>
          <p:nvPr/>
        </p:nvSpPr>
        <p:spPr bwMode="auto">
          <a:xfrm>
            <a:off x="7948796" y="78838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_{2}"/>
          <p:cNvSpPr>
            <a:spLocks noChangeAspect="1" noChangeArrowheads="1"/>
          </p:cNvSpPr>
          <p:nvPr/>
        </p:nvSpPr>
        <p:spPr bwMode="auto">
          <a:xfrm>
            <a:off x="10034771" y="78838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l"/>
          <p:cNvSpPr>
            <a:spLocks noChangeAspect="1" noChangeArrowheads="1"/>
          </p:cNvSpPr>
          <p:nvPr/>
        </p:nvSpPr>
        <p:spPr bwMode="auto">
          <a:xfrm>
            <a:off x="11560359" y="78838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0990" y="118780"/>
            <a:ext cx="10515600" cy="834122"/>
          </a:xfrm>
        </p:spPr>
        <p:txBody>
          <a:bodyPr/>
          <a:lstStyle/>
          <a:p>
            <a:r>
              <a:rPr lang="ru-RU" b="1" dirty="0" smtClean="0"/>
              <a:t>Площадь и объём усеченной пирамиды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" y="952902"/>
            <a:ext cx="11496594" cy="3197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854" y="5160592"/>
            <a:ext cx="3439872" cy="11824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793" y="4325644"/>
            <a:ext cx="3593555" cy="28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698" y="121234"/>
            <a:ext cx="4037428" cy="66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правильные многогранники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1881981"/>
            <a:ext cx="5905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04850"/>
            <a:ext cx="7620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441613"/>
            <a:ext cx="6397943" cy="58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3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609850"/>
            <a:ext cx="2628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30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105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410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34" y="89452"/>
            <a:ext cx="10515600" cy="728869"/>
          </a:xfrm>
        </p:spPr>
        <p:txBody>
          <a:bodyPr>
            <a:normAutofit/>
          </a:bodyPr>
          <a:lstStyle/>
          <a:p>
            <a:pPr algn="r"/>
            <a:r>
              <a:rPr lang="ru-RU" sz="3600" b="1" i="1" u="sng" dirty="0" smtClean="0"/>
              <a:t>ФИГУРЫ ВРАЩЕНИЯ</a:t>
            </a:r>
            <a:endParaRPr lang="ru-RU" sz="36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723071"/>
            <a:ext cx="4305300" cy="493125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Цилиндр</a:t>
            </a:r>
            <a:r>
              <a:rPr lang="ru-RU" dirty="0"/>
              <a:t> — геометрическое тело, ограниченное цилиндрической поверхностью и двумя параллельными плоскостями, пересекающими её.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20015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34" y="89452"/>
            <a:ext cx="10515600" cy="728869"/>
          </a:xfrm>
        </p:spPr>
        <p:txBody>
          <a:bodyPr>
            <a:normAutofit/>
          </a:bodyPr>
          <a:lstStyle/>
          <a:p>
            <a:pPr algn="r"/>
            <a:r>
              <a:rPr lang="ru-RU" sz="3600" b="1" i="1" u="sng" dirty="0" smtClean="0"/>
              <a:t>ФИГУРЫ ВРАЩЕНИЯ</a:t>
            </a:r>
            <a:endParaRPr lang="ru-RU" sz="3600" i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6" y="700086"/>
            <a:ext cx="805815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156</Words>
  <Application>Microsoft Office PowerPoint</Application>
  <PresentationFormat>Широкоэкранный</PresentationFormat>
  <Paragraphs>79</Paragraphs>
  <Slides>74</Slides>
  <Notes>0</Notes>
  <HiddenSlides>20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Georgia</vt:lpstr>
      <vt:lpstr>Тема Office</vt:lpstr>
      <vt:lpstr>ОБЪЁМНЫЕ ФИГУРЫ</vt:lpstr>
      <vt:lpstr>Презентация PowerPoint</vt:lpstr>
      <vt:lpstr>ФИГУРЫ ВРАЩЕНИЯ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ФИГУРЫ ВРАЩЕНИЯ</vt:lpstr>
      <vt:lpstr>ФИГУРЫ ВРАЩЕНИЯ</vt:lpstr>
      <vt:lpstr>Презентация PowerPoint</vt:lpstr>
      <vt:lpstr>Презентация PowerPoint</vt:lpstr>
      <vt:lpstr>Презентация PowerPoint</vt:lpstr>
      <vt:lpstr>ФИГУРЫ ВРАЩЕНИЯ</vt:lpstr>
      <vt:lpstr>ФИГУРЫ ВРАЩЕНИЯ</vt:lpstr>
      <vt:lpstr>Презентация PowerPoint</vt:lpstr>
      <vt:lpstr>Презентация PowerPoint</vt:lpstr>
      <vt:lpstr>ФИГУРЫ ВРАЩЕНИЯ</vt:lpstr>
      <vt:lpstr>Виды конусов:</vt:lpstr>
      <vt:lpstr>Презентация PowerPoint</vt:lpstr>
      <vt:lpstr>Презентация PowerPoint</vt:lpstr>
      <vt:lpstr>Презентация PowerPoint</vt:lpstr>
      <vt:lpstr>Развёртка конуса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Параллелепипед – призма, основания которой являются параллелограммами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Прямоугольный параллелепипед –прямой параллелограмм, основаниями которого являются прямоугольники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правильной пирамиды</vt:lpstr>
      <vt:lpstr>Развёртка поверхности  пирамиды  на плоскости</vt:lpstr>
      <vt:lpstr>Презентация PowerPoint</vt:lpstr>
      <vt:lpstr>Презентация PowerPoint</vt:lpstr>
      <vt:lpstr>Презентация PowerPoint</vt:lpstr>
      <vt:lpstr>Усечённая пирамида — часть пирамиды, заключенная между её основанием, боковыми гранями и сечением этой пирамиды плоскостью, параллельной основанию.</vt:lpstr>
      <vt:lpstr>Развёртка поверхности  усеченной пирамиды  на плоскости</vt:lpstr>
      <vt:lpstr>Площадь и объём усеченной пирамиды</vt:lpstr>
      <vt:lpstr>Презентация PowerPoint</vt:lpstr>
      <vt:lpstr>Некоторые правильные многогранники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82</cp:revision>
  <dcterms:created xsi:type="dcterms:W3CDTF">2017-11-30T08:38:30Z</dcterms:created>
  <dcterms:modified xsi:type="dcterms:W3CDTF">2017-12-07T13:58:57Z</dcterms:modified>
</cp:coreProperties>
</file>