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81" r:id="rId9"/>
    <p:sldId id="282" r:id="rId10"/>
    <p:sldId id="263" r:id="rId11"/>
    <p:sldId id="265" r:id="rId12"/>
    <p:sldId id="284" r:id="rId13"/>
    <p:sldId id="268" r:id="rId14"/>
    <p:sldId id="269" r:id="rId15"/>
    <p:sldId id="270" r:id="rId16"/>
    <p:sldId id="285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8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19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2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5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4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3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4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3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2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3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8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4091F-B032-4C2F-A707-C2A88719DA88}" type="datetimeFigureOut">
              <a:rPr lang="ru-RU" smtClean="0"/>
              <a:t>09.01.2018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9FC62-6123-4863-9CC8-E3C975E5A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5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122362"/>
            <a:ext cx="12085983" cy="3012315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Равносильные и неравносильные уравнения и неравенства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446" y="238539"/>
            <a:ext cx="10425937" cy="583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66" y="993228"/>
            <a:ext cx="11639514" cy="44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7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28337"/>
                <a:ext cx="10515600" cy="715293"/>
              </a:xfrm>
            </p:spPr>
            <p:txBody>
              <a:bodyPr>
                <a:normAutofit/>
              </a:bodyPr>
              <a:lstStyle/>
              <a:p>
                <a:r>
                  <a:rPr lang="ru-RU" sz="2800" b="1" u="sng" dirty="0" smtClean="0"/>
                  <a:t>Решить уравнение:</a:t>
                </a:r>
                <a:r>
                  <a:rPr lang="ru-RU" sz="2800" b="1" dirty="0" smtClean="0"/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ru-RU" sz="3600" b="1" dirty="0" smtClean="0"/>
                  <a:t>                           (1)</a:t>
                </a:r>
                <a:endParaRPr lang="ru-RU" sz="3600" b="1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28337"/>
                <a:ext cx="10515600" cy="715293"/>
              </a:xfrm>
              <a:blipFill rotWithShape="0">
                <a:blip r:embed="rId2"/>
                <a:stretch>
                  <a:fillRect l="-1217" t="-10256" r="-174" b="-256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978568"/>
                <a:ext cx="10920663" cy="569494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Преобразуем разность квадратов в левой части и вынесем общий множитель </a:t>
                </a:r>
              </a:p>
              <a:p>
                <a:pPr marL="0" indent="0">
                  <a:buNone/>
                </a:pPr>
                <a:r>
                  <a:rPr lang="ru-RU" dirty="0" smtClean="0"/>
                  <a:t>за скобки в правой: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х−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ru-RU" b="1" dirty="0" smtClean="0">
                    <a:ea typeface="Cambria Math" panose="02040503050406030204" pitchFamily="18" charset="0"/>
                  </a:rPr>
                  <a:t>                                      </a:t>
                </a:r>
                <a:r>
                  <a:rPr lang="ru-RU" b="1" dirty="0" smtClean="0"/>
                  <a:t>(2)</a:t>
                </a:r>
                <a:endParaRPr lang="en-US" b="1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a typeface="Cambria Math" panose="02040503050406030204" pitchFamily="18" charset="0"/>
                  </a:rPr>
                  <a:t>Перенесем правую часть уравнения в левую и вынесем общий </a:t>
                </a:r>
              </a:p>
              <a:p>
                <a:pPr marL="0" indent="0">
                  <a:buNone/>
                </a:pPr>
                <a:r>
                  <a:rPr lang="ru-RU" dirty="0" smtClean="0">
                    <a:ea typeface="Cambria Math" panose="02040503050406030204" pitchFamily="18" charset="0"/>
                  </a:rPr>
                  <a:t>множитель  (х -2) за скобки: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х−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ru-RU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dirty="0" smtClean="0">
                    <a:ea typeface="Cambria Math" panose="02040503050406030204" pitchFamily="18" charset="0"/>
                  </a:rPr>
                  <a:t>              </a:t>
                </a:r>
                <a:r>
                  <a:rPr lang="ru-RU" b="1" dirty="0" smtClean="0"/>
                  <a:t>(3)</a:t>
                </a:r>
                <a:endParaRPr lang="ru-RU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1" dirty="0" smtClean="0"/>
                  <a:t>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х−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ru-RU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ru-RU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      </a:t>
                </a:r>
                <a:r>
                  <a:rPr lang="ru-RU" b="1" dirty="0" smtClean="0"/>
                  <a:t>(4)</a:t>
                </a:r>
                <a:endParaRPr lang="ru-RU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1" dirty="0" smtClean="0"/>
                  <a:t>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х−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ru-RU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ru-RU" dirty="0" smtClean="0"/>
                  <a:t>                                    </a:t>
                </a:r>
                <a:r>
                  <a:rPr lang="ru-RU" b="1" dirty="0" smtClean="0"/>
                  <a:t>(5)</a:t>
                </a:r>
              </a:p>
              <a:p>
                <a:pPr marL="0" indent="0">
                  <a:buNone/>
                </a:pPr>
                <a:r>
                  <a:rPr lang="ru-RU" dirty="0" smtClean="0"/>
                  <a:t>Откуда следует, что                    х = </a:t>
                </a:r>
                <a:r>
                  <a:rPr lang="en-US" dirty="0" smtClean="0"/>
                  <a:t>2</a:t>
                </a:r>
                <a:r>
                  <a:rPr lang="ru-RU" dirty="0" smtClean="0"/>
                  <a:t>   или    </a:t>
                </a:r>
                <a:r>
                  <a:rPr lang="en-US" dirty="0" smtClean="0"/>
                  <a:t>x = 5</a:t>
                </a:r>
              </a:p>
              <a:p>
                <a:pPr marL="0" indent="0">
                  <a:buNone/>
                </a:pPr>
                <a:endParaRPr lang="ru-RU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Однако, если обе части уравнения (2) разделить на (х-2), то получится уравнение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которое имеет только один корень: х = 5, т.е. произойдет потеря корня х = 2, и решение уравнения будет неверным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78568"/>
                <a:ext cx="10920663" cy="5694948"/>
              </a:xfrm>
              <a:blipFill rotWithShape="0">
                <a:blip r:embed="rId3"/>
                <a:stretch>
                  <a:fillRect l="-949" t="-17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8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92" y="637218"/>
            <a:ext cx="10885412" cy="1921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2" y="3040047"/>
            <a:ext cx="10810775" cy="26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5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818" y="365125"/>
            <a:ext cx="11265958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439" y="254439"/>
            <a:ext cx="10902818" cy="60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4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8968"/>
            <a:ext cx="10515600" cy="5807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Помним, что при умножении обеих частей неравенства на одно и то же </a:t>
            </a:r>
            <a:r>
              <a:rPr lang="ru-RU" sz="3200" b="1" u="sng" dirty="0" smtClean="0"/>
              <a:t>положительное число </a:t>
            </a:r>
            <a:r>
              <a:rPr lang="ru-RU" sz="3200" dirty="0" smtClean="0"/>
              <a:t>получаем равносильное неравенство, а для сохранения равносильности при умножении на </a:t>
            </a:r>
            <a:r>
              <a:rPr lang="ru-RU" sz="3200" b="1" u="sng" dirty="0" smtClean="0"/>
              <a:t>отрицательное число </a:t>
            </a:r>
            <a:r>
              <a:rPr lang="ru-RU" sz="3200" dirty="0" smtClean="0"/>
              <a:t>необходимо </a:t>
            </a:r>
            <a:r>
              <a:rPr lang="ru-RU" sz="3200" b="1" u="sng" dirty="0" smtClean="0"/>
              <a:t>поменять знак неравенства </a:t>
            </a:r>
            <a:r>
              <a:rPr lang="ru-RU" sz="3200" dirty="0" smtClean="0"/>
              <a:t>на противоположный (знак «больше» на «меньше» и наоборот).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Умножать обе части неравенства на выражение с переменной можно только в том случае, если мы точно знаем, какой знак имеет это выражение, и что оно никогда не станет равным нулю.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94326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696" y="365125"/>
            <a:ext cx="11170018" cy="58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1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349" y="224590"/>
            <a:ext cx="11024958" cy="59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0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034" y="365125"/>
            <a:ext cx="11354063" cy="52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914400" y="0"/>
                <a:ext cx="10515600" cy="1825625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b="1" dirty="0" smtClean="0"/>
                  <a:t>Найти точки пересечения графиков функций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rad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ru-RU" sz="6000" b="0" i="1" smtClean="0">
                        <a:latin typeface="Cambria Math" panose="02040503050406030204" pitchFamily="18" charset="0"/>
                      </a:rPr>
                      <m:t>и   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ru-RU" sz="6000" b="1" dirty="0" smtClean="0"/>
                  <a:t/>
                </a:r>
                <a:br>
                  <a:rPr lang="ru-RU" sz="6000" b="1" dirty="0" smtClean="0"/>
                </a:br>
                <a:r>
                  <a:rPr lang="ru-RU" sz="4000" b="1" i="1" dirty="0" smtClean="0"/>
                  <a:t>задача имеет два способа решения:</a:t>
                </a:r>
                <a:endParaRPr lang="ru-RU" sz="4000" b="1" i="1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4400" y="0"/>
                <a:ext cx="10515600" cy="1825625"/>
              </a:xfrm>
              <a:blipFill rotWithShape="0">
                <a:blip r:embed="rId2"/>
                <a:stretch>
                  <a:fillRect l="-2029" t="-11037" b="-147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u="sng" dirty="0" smtClean="0"/>
              <a:t>Графический способ: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93298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ru-RU" u="sng" dirty="0" smtClean="0"/>
                  <a:t>Составить и решить уравнение:</a:t>
                </a:r>
              </a:p>
              <a:p>
                <a:pPr marL="0" indent="0">
                  <a:buNone/>
                </a:pPr>
                <a:endParaRPr lang="ru-RU" sz="900" b="1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ra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ru-RU" dirty="0" smtClean="0"/>
                  <a:t>                  (1)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 smtClean="0"/>
                  <a:t>   </a:t>
                </a:r>
                <a:r>
                  <a:rPr lang="ru-RU" dirty="0" smtClean="0"/>
                  <a:t>  </a:t>
                </a:r>
                <a:r>
                  <a:rPr lang="en-US" dirty="0" smtClean="0"/>
                  <a:t> </a:t>
                </a:r>
                <a:r>
                  <a:rPr lang="ru-RU" dirty="0" smtClean="0"/>
                  <a:t>(</a:t>
                </a:r>
                <a:r>
                  <a:rPr lang="en-US" dirty="0"/>
                  <a:t>2</a:t>
                </a:r>
                <a:r>
                  <a:rPr lang="ru-RU" dirty="0" smtClean="0"/>
                  <a:t>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ru-RU" dirty="0" smtClean="0"/>
                  <a:t>         (</a:t>
                </a:r>
                <a:r>
                  <a:rPr lang="en-US" dirty="0" smtClean="0"/>
                  <a:t>3</a:t>
                </a:r>
                <a:r>
                  <a:rPr lang="ru-RU" dirty="0" smtClean="0"/>
                  <a:t>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ru-RU" dirty="0" smtClean="0"/>
                  <a:t>0    (4)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ru-RU" dirty="0"/>
                  <a:t>0    </a:t>
                </a:r>
                <a:r>
                  <a:rPr lang="ru-RU" dirty="0" smtClean="0"/>
                  <a:t>     (5)</a:t>
                </a:r>
                <a:endParaRPr lang="ru-RU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ru-RU" dirty="0"/>
                  <a:t>0    </a:t>
                </a:r>
                <a:r>
                  <a:rPr lang="ru-RU" dirty="0" smtClean="0"/>
                  <a:t>        (6)</a:t>
                </a:r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i="1" dirty="0"/>
                        <m:t>корни квадратного уравнения</m:t>
                      </m:r>
                    </m:oMath>
                  </m:oMathPara>
                </a14:m>
                <a:endParaRPr lang="ru-RU" i="1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ru-RU" b="1" i="1" baseline="-2500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ru-RU" dirty="0" smtClean="0"/>
                  <a:t>   и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ru-RU" b="1" i="1" baseline="-2500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ru-RU" dirty="0" smtClean="0"/>
                  <a:t> </a:t>
                </a:r>
              </a:p>
              <a:p>
                <a:pPr marL="0" indent="0">
                  <a:buNone/>
                </a:pPr>
                <a:r>
                  <a:rPr lang="ru-RU" dirty="0" smtClean="0"/>
                  <a:t>Подставим значения </a:t>
                </a:r>
                <a14:m>
                  <m:oMath xmlns:m="http://schemas.openxmlformats.org/officeDocument/2006/math">
                    <m:r>
                      <a:rPr lang="en-US" sz="3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 smtClean="0"/>
                  <a:t> в исходные уравнения и получим точки с координатами (4; 6)  и (1; 3)</a:t>
                </a:r>
                <a:endParaRPr lang="ru-RU" dirty="0"/>
              </a:p>
            </p:txBody>
          </p:sp>
        </mc:Choice>
        <mc:Fallback xmlns="">
          <p:sp>
            <p:nvSpPr>
              <p:cNvPr id="6" name="Объек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932984"/>
              </a:xfrm>
              <a:blipFill rotWithShape="0">
                <a:blip r:embed="rId3"/>
                <a:stretch>
                  <a:fillRect l="-2118" t="-3086" r="-2471" b="-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8" y="2554701"/>
            <a:ext cx="4331548" cy="37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90" y="315310"/>
            <a:ext cx="10517033" cy="595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9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69" y="365125"/>
            <a:ext cx="11559092" cy="55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90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77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9" y="728870"/>
            <a:ext cx="10153122" cy="5448093"/>
          </a:xfrm>
        </p:spPr>
      </p:pic>
    </p:spTree>
    <p:extLst>
      <p:ext uri="{BB962C8B-B14F-4D97-AF65-F5344CB8AC3E}">
        <p14:creationId xmlns:p14="http://schemas.microsoft.com/office/powerpoint/2010/main" val="36167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92" y="2538249"/>
            <a:ext cx="11688418" cy="3989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0" y="394139"/>
            <a:ext cx="11997099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3" y="504497"/>
            <a:ext cx="11593814" cy="5339711"/>
          </a:xfrm>
        </p:spPr>
      </p:pic>
    </p:spTree>
    <p:extLst>
      <p:ext uri="{BB962C8B-B14F-4D97-AF65-F5344CB8AC3E}">
        <p14:creationId xmlns:p14="http://schemas.microsoft.com/office/powerpoint/2010/main" val="23221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88" y="488731"/>
            <a:ext cx="11295356" cy="58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88" y="583324"/>
            <a:ext cx="10936495" cy="57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17" y="172278"/>
            <a:ext cx="11133083" cy="6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765" y="365124"/>
            <a:ext cx="11128922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7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121</Words>
  <Application>Microsoft Office PowerPoint</Application>
  <PresentationFormat>Широкоэкранный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Тема Office</vt:lpstr>
      <vt:lpstr>Равносильные и неравносильные уравнения и неравенства</vt:lpstr>
      <vt:lpstr>Найти точки пересечения графиков функций y=3√x    и   y=x+2 задача имеет два способа решения: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Решить уравнение:      x^2-4=7x -14                           (1)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Равносильные и неравносильные уравнения и неравенства</dc:title>
  <dc:creator>Преподаватель</dc:creator>
  <cp:lastModifiedBy>ЦДО</cp:lastModifiedBy>
  <cp:revision>28</cp:revision>
  <dcterms:created xsi:type="dcterms:W3CDTF">2016-11-07T13:43:42Z</dcterms:created>
  <dcterms:modified xsi:type="dcterms:W3CDTF">2018-01-09T13:39:30Z</dcterms:modified>
</cp:coreProperties>
</file>