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80" r:id="rId1"/>
  </p:sldMasterIdLst>
  <p:notesMasterIdLst>
    <p:notesMasterId r:id="rId15"/>
  </p:notesMasterIdLst>
  <p:handoutMasterIdLst>
    <p:handoutMasterId r:id="rId16"/>
  </p:handoutMasterIdLst>
  <p:sldIdLst>
    <p:sldId id="269" r:id="rId2"/>
    <p:sldId id="258" r:id="rId3"/>
    <p:sldId id="259" r:id="rId4"/>
    <p:sldId id="260" r:id="rId5"/>
    <p:sldId id="268" r:id="rId6"/>
    <p:sldId id="261" r:id="rId7"/>
    <p:sldId id="262" r:id="rId8"/>
    <p:sldId id="263" r:id="rId9"/>
    <p:sldId id="270" r:id="rId10"/>
    <p:sldId id="265" r:id="rId11"/>
    <p:sldId id="266" r:id="rId12"/>
    <p:sldId id="267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1146" autoAdjust="0"/>
    <p:restoredTop sz="94671" autoAdjust="0"/>
  </p:normalViewPr>
  <p:slideViewPr>
    <p:cSldViewPr>
      <p:cViewPr varScale="1">
        <p:scale>
          <a:sx n="56" d="100"/>
          <a:sy n="56" d="100"/>
        </p:scale>
        <p:origin x="-124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58;&#1056;&#1040;&#1042;&#1045;&#1051;%20&#1041;&#1059;&#1050;\&#1056;&#1072;&#1073;&#1086;&#1095;&#1080;&#1081;%20&#1089;&#1090;&#1086;&#1083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Лист1!$A$4</c:f>
              <c:strCache>
                <c:ptCount val="1"/>
                <c:pt idx="0">
                  <c:v>К. гр.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Лист1!$B$2:$C$3</c:f>
              <c:strCache>
                <c:ptCount val="2"/>
                <c:pt idx="0">
                  <c:v>До</c:v>
                </c:pt>
                <c:pt idx="1">
                  <c:v>После</c:v>
                </c:pt>
              </c:strCache>
            </c:strRef>
          </c:cat>
          <c:val>
            <c:numRef>
              <c:f>Лист1!$B$4:$C$4</c:f>
              <c:numCache>
                <c:formatCode>Основной</c:formatCode>
                <c:ptCount val="2"/>
                <c:pt idx="0">
                  <c:v>7</c:v>
                </c:pt>
                <c:pt idx="1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Лист1!$A$5</c:f>
              <c:strCache>
                <c:ptCount val="1"/>
                <c:pt idx="0">
                  <c:v>Э. гр.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Лист1!$B$2:$C$3</c:f>
              <c:strCache>
                <c:ptCount val="2"/>
                <c:pt idx="0">
                  <c:v>До</c:v>
                </c:pt>
                <c:pt idx="1">
                  <c:v>После</c:v>
                </c:pt>
              </c:strCache>
            </c:strRef>
          </c:cat>
          <c:val>
            <c:numRef>
              <c:f>Лист1!$B$5:$C$5</c:f>
              <c:numCache>
                <c:formatCode>Основной</c:formatCode>
                <c:ptCount val="2"/>
                <c:pt idx="0">
                  <c:v>7</c:v>
                </c:pt>
                <c:pt idx="1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521088"/>
        <c:axId val="34522624"/>
      </c:barChart>
      <c:catAx>
        <c:axId val="345210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34522624"/>
        <c:crosses val="autoZero"/>
        <c:auto val="1"/>
        <c:lblAlgn val="ctr"/>
        <c:lblOffset val="100"/>
        <c:noMultiLvlLbl val="0"/>
      </c:catAx>
      <c:valAx>
        <c:axId val="34522624"/>
        <c:scaling>
          <c:orientation val="minMax"/>
        </c:scaling>
        <c:delete val="0"/>
        <c:axPos val="l"/>
        <c:majorGridlines/>
        <c:numFmt formatCode="Основной" sourceLinked="1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345210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  <c:dispBlanksAs val="gap"/>
    <c:showDLblsOverMax val="0"/>
  </c:chart>
  <c:externalData r:id="rId1">
    <c:autoUpdate val="1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ВЛИЯНИЕ ИНДИВИДУАЛЬНЫХ БИОРИТМОВ НА СОРЕВНОВАТЕЛЬНУЮ ДЕЯТЕЛЬНОСТЬ ТАНЦОРОВ В СПОРТИВНЫХ БАЛЬНЫХ ТАНЦАХ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7066E-EC20-4C2E-83AE-EA0C54E4AA77}" type="datetime1">
              <a:rPr lang="ru-RU" smtClean="0"/>
              <a:pPr/>
              <a:t>27.11.2010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Обердерфер Галина Игоревна. Научный руководитель: к.п.н. Бордовский П.Г.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5F200-8AF3-4518-AA23-B65B435873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082672"/>
      </p:ext>
    </p:extLst>
  </p:cSld>
  <p:clrMap bg1="lt1" tx1="dk1" bg2="lt2" tx2="dk2" accent1="accent1" accent2="accent2" accent3="accent3" accent4="accent4" accent5="accent5" accent6="accent6" hlink="hlink" folHlink="folHlink"/>
  <p:hf sldNum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ВЛИЯНИЕ ИНДИВИДУАЛЬНЫХ БИОРИТМОВ НА СОРЕВНОВАТЕЛЬНУЮ ДЕЯТЕЛЬНОСТЬ ТАНЦОРОВ В СПОРТИВНЫХ БАЛЬНЫХ ТАНЦАХ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5DD80-55EA-487E-B473-42CEB176F2E6}" type="datetime1">
              <a:rPr lang="ru-RU" smtClean="0"/>
              <a:pPr/>
              <a:t>27.11.2010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Обердерфер Галина Игоревна. Научный руководитель: к.п.н. Бордовский П.Г.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480B6-8BA7-4B6B-99D9-D631603156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123502"/>
      </p:ext>
    </p:extLst>
  </p:cSld>
  <p:clrMap bg1="lt1" tx1="dk1" bg2="lt2" tx2="dk2" accent1="accent1" accent2="accent2" accent3="accent3" accent4="accent4" accent5="accent5" accent6="accent6" hlink="hlink" folHlink="folHlink"/>
  <p:hf sldNum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325DD80-55EA-487E-B473-42CEB176F2E6}" type="datetime1">
              <a:rPr lang="ru-RU" smtClean="0"/>
              <a:pPr/>
              <a:t>27.11.2010</a:t>
            </a:fld>
            <a:endParaRPr lang="ru-RU"/>
          </a:p>
        </p:txBody>
      </p:sp>
      <p:sp>
        <p:nvSpPr>
          <p:cNvPr id="9" name="Верхний колонтитул 8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ru-RU" smtClean="0"/>
              <a:t>ВЛИЯНИЕ ИНДИВИДУАЛЬНЫХ БИОРИТМОВ НА СОРЕВНОВАТЕЛЬНУЮ ДЕЯТЕЛЬНОСТЬ ТАНЦОРОВ В СПОРТИВНЫХ БАЛЬНЫХ ТАНЦАХ</a:t>
            </a: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ru-RU" smtClean="0"/>
              <a:t>Обердерфер Галина Игоревна. Научный руководитель: к.п.н. Бордовский П.Г. </a:t>
            </a:r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325DD80-55EA-487E-B473-42CEB176F2E6}" type="datetime1">
              <a:rPr lang="ru-RU" smtClean="0">
                <a:solidFill>
                  <a:prstClr val="black"/>
                </a:solidFill>
              </a:rPr>
              <a:pPr/>
              <a:t>27.11.2010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Верхний колонтитул 8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ru-RU" smtClean="0">
                <a:solidFill>
                  <a:prstClr val="black"/>
                </a:solidFill>
              </a:rPr>
              <a:t>ВЛИЯНИЕ ИНДИВИДУАЛЬНЫХ БИОРИТМОВ НА СОРЕВНОВАТЕЛЬНУЮ ДЕЯТЕЛЬНОСТЬ ТАНЦОРОВ В СПОРТИВНЫХ БАЛЬНЫХ ТАНЦАХ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ru-RU" smtClean="0">
                <a:solidFill>
                  <a:prstClr val="black"/>
                </a:solidFill>
              </a:rPr>
              <a:t>Обердерфер Галина Игоревна. Научный руководитель: к.п.н. Бордовский П.Г. </a:t>
            </a:r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E8517FC-59BD-4F95-B652-E573A21A5444}" type="datetime1">
              <a:rPr lang="ru-RU" smtClean="0"/>
              <a:pPr/>
              <a:t>27.11.2010</a:t>
            </a:fld>
            <a:endParaRPr lang="ru-RU"/>
          </a:p>
        </p:txBody>
      </p:sp>
      <p:sp>
        <p:nvSpPr>
          <p:cNvPr id="10" name="Верхний колонтитул 9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ВЛИЯНИЕ ИНДИВИДУАЛЬНЫХ БИОРИТМОВ НА СОРЕВНОВАТЕЛЬНУЮ ДЕЯТЕЛЬНОСТЬ ТАНЦОРОВ В СПОРТИВНЫХ БАЛЬНЫХ ТАНЦАХ</a:t>
            </a:r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Обердерфер Галина Игоревна. Научный руководитель: к.п.н. Бордовский П.Г. </a:t>
            </a:r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325DD80-55EA-487E-B473-42CEB176F2E6}" type="datetime1">
              <a:rPr lang="ru-RU" smtClean="0"/>
              <a:pPr/>
              <a:t>27.11.2010</a:t>
            </a:fld>
            <a:endParaRPr lang="ru-RU"/>
          </a:p>
        </p:txBody>
      </p:sp>
      <p:sp>
        <p:nvSpPr>
          <p:cNvPr id="10" name="Верхний колонтитул 9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ru-RU" smtClean="0"/>
              <a:t>ВЛИЯНИЕ ИНДИВИДУАЛЬНЫХ БИОРИТМОВ НА СОРЕВНОВАТЕЛЬНУЮ ДЕЯТЕЛЬНОСТЬ ТАНЦОРОВ В СПОРТИВНЫХ БАЛЬНЫХ ТАНЦАХ</a:t>
            </a:r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ru-RU" smtClean="0"/>
              <a:t>Обердерфер Галина Игоревна. Научный руководитель: к.п.н. Бордовский П.Г. </a:t>
            </a:r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DAD197E-E4BB-4FF7-BE8B-7B8F443C4157}" type="datetime1">
              <a:rPr lang="ru-RU" smtClean="0"/>
              <a:pPr/>
              <a:t>27.11.2010</a:t>
            </a:fld>
            <a:endParaRPr lang="ru-RU"/>
          </a:p>
        </p:txBody>
      </p:sp>
      <p:sp>
        <p:nvSpPr>
          <p:cNvPr id="11" name="Верхний колонтитул 10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ru-RU" smtClean="0"/>
              <a:t>ВЛИЯНИЕ ИНДИВИДУАЛЬНЫХ БИОРИТМОВ НА СОРЕВНОВАТЕЛЬНУЮ ДЕЯТЕЛЬНОСТЬ ТАНЦОРОВ В СПОРТИВНЫХ БАЛЬНЫХ ТАНЦАХ</a:t>
            </a:r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ru-RU" smtClean="0"/>
              <a:t>Обердерфер Галина Игоревна. Научный руководитель: к.п.н. Бордовский П.Г. </a:t>
            </a:r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DAD197E-E4BB-4FF7-BE8B-7B8F443C4157}" type="datetime1">
              <a:rPr lang="ru-RU" smtClean="0"/>
              <a:pPr/>
              <a:t>27.11.2010</a:t>
            </a:fld>
            <a:endParaRPr lang="ru-RU"/>
          </a:p>
        </p:txBody>
      </p:sp>
      <p:sp>
        <p:nvSpPr>
          <p:cNvPr id="11" name="Верхний колонтитул 10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ru-RU" smtClean="0"/>
              <a:t>ВЛИЯНИЕ ИНДИВИДУАЛЬНЫХ БИОРИТМОВ НА СОРЕВНОВАТЕЛЬНУЮ ДЕЯТЕЛЬНОСТЬ ТАНЦОРОВ В СПОРТИВНЫХ БАЛЬНЫХ ТАНЦАХ</a:t>
            </a:r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ru-RU" smtClean="0"/>
              <a:t>Обердерфер Галина Игоревна. Научный руководитель: к.п.н. Бордовский П.Г. </a:t>
            </a:r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1141CE0A-DB39-4804-BF24-034C89899D10}" type="datetime1">
              <a:rPr lang="ru-RU" smtClean="0"/>
              <a:pPr/>
              <a:t>27.11.2010</a:t>
            </a:fld>
            <a:endParaRPr lang="ru-RU"/>
          </a:p>
        </p:txBody>
      </p:sp>
      <p:sp>
        <p:nvSpPr>
          <p:cNvPr id="11" name="Верхний колонтитул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ru-RU" smtClean="0"/>
              <a:t>ВЛИЯНИЕ ИНДИВИДУАЛЬНЫХ БИОРИТМОВ НА СОРЕВНОВАТЕЛЬНУЮ ДЕЯТЕЛЬНОСТЬ ТАНЦОРОВ В СПОРТИВНЫХ БАЛЬНЫХ ТАНЦАХ</a:t>
            </a:r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ru-RU" smtClean="0"/>
              <a:t>Обердерфер Галина Игоревна. Научный руководитель: к.п.н. Бордовский П.Г. </a:t>
            </a:r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325DD80-55EA-487E-B473-42CEB176F2E6}" type="datetime1">
              <a:rPr lang="ru-RU" smtClean="0"/>
              <a:pPr/>
              <a:t>27.11.2010</a:t>
            </a:fld>
            <a:endParaRPr lang="ru-RU"/>
          </a:p>
        </p:txBody>
      </p:sp>
      <p:sp>
        <p:nvSpPr>
          <p:cNvPr id="9" name="Верхний колонтитул 8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ru-RU" smtClean="0"/>
              <a:t>ВЛИЯНИЕ ИНДИВИДУАЛЬНЫХ БИОРИТМОВ НА СОРЕВНОВАТЕЛЬНУЮ ДЕЯТЕЛЬНОСТЬ ТАНЦОРОВ В СПОРТИВНЫХ БАЛЬНЫХ ТАНЦАХ</a:t>
            </a: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ru-RU" smtClean="0"/>
              <a:t>Обердерфер Галина Игоревна. Научный руководитель: к.п.н. Бордовский П.Г. </a:t>
            </a:r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325DD80-55EA-487E-B473-42CEB176F2E6}" type="datetime1">
              <a:rPr lang="ru-RU" smtClean="0"/>
              <a:pPr/>
              <a:t>27.11.2010</a:t>
            </a:fld>
            <a:endParaRPr lang="ru-RU"/>
          </a:p>
        </p:txBody>
      </p:sp>
      <p:sp>
        <p:nvSpPr>
          <p:cNvPr id="9" name="Верхний колонтитул 8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ru-RU" smtClean="0"/>
              <a:t>ВЛИЯНИЕ ИНДИВИДУАЛЬНЫХ БИОРИТМОВ НА СОРЕВНОВАТЕЛЬНУЮ ДЕЯТЕЛЬНОСТЬ ТАНЦОРОВ В СПОРТИВНЫХ БАЛЬНЫХ ТАНЦАХ</a:t>
            </a: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ru-RU" smtClean="0"/>
              <a:t>Обердерфер Галина Игоревна. Научный руководитель: к.п.н. Бордовский П.Г. </a:t>
            </a:r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325DD80-55EA-487E-B473-42CEB176F2E6}" type="datetime1">
              <a:rPr lang="ru-RU" smtClean="0"/>
              <a:pPr/>
              <a:t>27.11.2010</a:t>
            </a:fld>
            <a:endParaRPr lang="ru-RU"/>
          </a:p>
        </p:txBody>
      </p:sp>
      <p:sp>
        <p:nvSpPr>
          <p:cNvPr id="9" name="Верхний колонтитул 8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ru-RU" smtClean="0"/>
              <a:t>ВЛИЯНИЕ ИНДИВИДУАЛЬНЫХ БИОРИТМОВ НА СОРЕВНОВАТЕЛЬНУЮ ДЕЯТЕЛЬНОСТЬ ТАНЦОРОВ В СПОРТИВНЫХ БАЛЬНЫХ ТАНЦАХ</a:t>
            </a: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ru-RU" smtClean="0"/>
              <a:t>Обердерфер Галина Игоревна. Научный руководитель: к.п.н. Бордовский П.Г. </a:t>
            </a: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Обердерфер Галина Игоревна. Научный руководитель: к.п.н. Бордовский П.Г.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EE8E-55CC-4F07-A096-0D4F90CFA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Обердерфер Галина Игоревна. Научный руководитель: к.п.н. Бордовский П.Г.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EE8E-55CC-4F07-A096-0D4F90CFA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Обердерфер Галина Игоревна. Научный руководитель: к.п.н. Бордовский П.Г.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EE8E-55CC-4F07-A096-0D4F90CFA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Обердерфер Галина Игоревна. Научный руководитель: к.п.н. Бордовский П.Г.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EE8E-55CC-4F07-A096-0D4F90CFA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Обердерфер Галина Игоревна. Научный руководитель: к.п.н. Бордовский П.Г.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EE8E-55CC-4F07-A096-0D4F90CFA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Обердерфер Галина Игоревна. Научный руководитель: к.п.н. Бордовский П.Г.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EE8E-55CC-4F07-A096-0D4F90CFA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Обердерфер Галина Игоревна. Научный руководитель: к.п.н. Бордовский П.Г. 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EE8E-55CC-4F07-A096-0D4F90CFA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Обердерфер Галина Игоревна. Научный руководитель: к.п.н. Бордовский П.Г.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EE8E-55CC-4F07-A096-0D4F90CFA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Обердерфер Галина Игоревна. Научный руководитель: к.п.н. Бордовский П.Г.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EE8E-55CC-4F07-A096-0D4F90CFA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Обердерфер Галина Игоревна. Научный руководитель: к.п.н. Бордовский П.Г.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EE8E-55CC-4F07-A096-0D4F90CFA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Обердерфер Галина Игоревна. Научный руководитель: к.п.н. Бордовский П.Г.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EE8E-55CC-4F07-A096-0D4F90CFA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Обердерфер Галина Игоревна. Научный руководитель: к.п.н. Бордовский П.Г.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2EE8E-55CC-4F07-A096-0D4F90CFA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4968552"/>
          </a:xfrm>
        </p:spPr>
        <p:txBody>
          <a:bodyPr>
            <a:noAutofit/>
          </a:bodyPr>
          <a:lstStyle/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Кафедра художественной гимнастики и спортивной режиссуры</a:t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  </a:t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ВЛИЯНИЕ ИНДИВИДУАЛЬНЫХ БИОРИТМОВ НА СОРЕВНОВАТЕЛЬНУЮ ДЕЯТЕЛЬНОСТЬ ТАНЦОРОВ В СПОРТИВНЫХ БАЛЬНЫХ ТАНЦАХ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Обердерфер Галина Игоревна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Научный руководитель:</a:t>
            </a:r>
            <a:b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к.п.н. </a:t>
            </a:r>
            <a:r>
              <a:rPr lang="ru-RU" sz="1800" b="1" i="1" dirty="0" err="1" smtClean="0">
                <a:latin typeface="Times New Roman" pitchFamily="18" charset="0"/>
                <a:cs typeface="Times New Roman" pitchFamily="18" charset="0"/>
              </a:rPr>
              <a:t>Бордовский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П.Г.</a:t>
            </a: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3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60648"/>
            <a:ext cx="8352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Arno Pro Smbd Caption" pitchFamily="18" charset="0"/>
                <a:ea typeface="Arial Unicode MS" pitchFamily="34" charset="-128"/>
                <a:cs typeface="Arial Unicode MS" pitchFamily="34" charset="-128"/>
              </a:rPr>
              <a:t>Национальный государственный университет физической культуры, спорта и здоровья  им. П. Ф. </a:t>
            </a:r>
            <a:r>
              <a:rPr lang="ru-RU" sz="2400" dirty="0" smtClean="0">
                <a:latin typeface="Arno Pro Smbd Caption" pitchFamily="18" charset="0"/>
                <a:ea typeface="Arial Unicode MS" pitchFamily="34" charset="-128"/>
                <a:cs typeface="Arial Unicode MS" pitchFamily="34" charset="-128"/>
              </a:rPr>
              <a:t>Лесгафта</a:t>
            </a:r>
            <a:endParaRPr lang="ru-RU" sz="2400" dirty="0">
              <a:latin typeface="Arno Pro Smbd Captio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520"/>
    </mc:Choice>
    <mc:Fallback>
      <p:transition spd="slow" advTm="1552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0" y="756147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000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ВЫВОДЫ</a:t>
            </a:r>
          </a:p>
          <a:p>
            <a:pPr marL="0" marR="0" lvl="0" indent="4000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анализа полученных результатов нашего эксперимента  можно сделать вывод о том, что данную методику можно применять на практике при выборе тех соревнований, на которых танцоры будут представлены.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000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Результаты исследования показали, что разработанная методика формирования пар по биоритмам положительно влияет на их результативность в выбранных соревновании уже после 6 месяцев тренировочных занятий.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000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3)В целом анализ результатов соревнований  дает возможность подтверждения гипотезы, выдвинутой в данном исследовании, что позволяет использовать результаты, полученные в ходе эксперимента, в практической работе со спортсменами-танцорами.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EE8E-55CC-4F07-A096-0D4F90CFACC9}" type="slidenum">
              <a:rPr lang="ru-RU" sz="1900" smtClean="0">
                <a:solidFill>
                  <a:schemeClr val="tx1"/>
                </a:solidFill>
              </a:rPr>
              <a:pPr/>
              <a:t>10</a:t>
            </a:fld>
            <a:endParaRPr lang="ru-RU" sz="1900" dirty="0">
              <a:solidFill>
                <a:schemeClr val="tx1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429396"/>
            <a:ext cx="9144000" cy="365125"/>
          </a:xfrm>
        </p:spPr>
        <p:txBody>
          <a:bodyPr/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Обердерфер Галина Игоревна. 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8025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ВЛИЯНИЕ ИНДИВИДУАЛЬНЫХ БИОРИТМОВ НА СОРЕВНОВАТЕЛЬНУЮ ДЕЯТЕЛЬНОСТЬ ТАНЦОРОВ В СПОРТИВНЫХ БАЛЬНЫХ ТАНЦАХ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975"/>
    </mc:Choice>
    <mc:Fallback>
      <p:transition spd="slow" advTm="7975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714356"/>
            <a:ext cx="8286808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БЛАГОДАРНОСТЬ</a:t>
            </a:r>
          </a:p>
          <a:p>
            <a:pPr algn="ctr"/>
            <a:endParaRPr lang="ru-RU" sz="2800" b="1" dirty="0" smtClean="0"/>
          </a:p>
          <a:p>
            <a:pPr algn="ctr"/>
            <a:r>
              <a:rPr lang="ru-RU" sz="2800" dirty="0" smtClean="0"/>
              <a:t>Кафедре художественной гимнастики и спортивной режиссуры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Преподавателю кафедры художественной гимнастики и спортивной режиссуры </a:t>
            </a:r>
            <a:r>
              <a:rPr lang="ru-RU" sz="2800" b="1" dirty="0" smtClean="0"/>
              <a:t>– Беляевой Тамаре Григорьевне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Члену проблемной </a:t>
            </a:r>
            <a:r>
              <a:rPr lang="ru-RU" sz="2800" dirty="0" err="1" smtClean="0"/>
              <a:t>комисси</a:t>
            </a:r>
            <a:r>
              <a:rPr lang="ru-RU" sz="2800" dirty="0" smtClean="0"/>
              <a:t> по хронобиологии и </a:t>
            </a:r>
            <a:r>
              <a:rPr lang="ru-RU" sz="2800" dirty="0" err="1" smtClean="0"/>
              <a:t>хрономедицине</a:t>
            </a:r>
            <a:r>
              <a:rPr lang="ru-RU" sz="2800" dirty="0" smtClean="0"/>
              <a:t> Российской академии медицинских наук – </a:t>
            </a:r>
            <a:r>
              <a:rPr lang="ru-RU" sz="2800" b="1" dirty="0" smtClean="0"/>
              <a:t>Шапошниковой Валентине Ивановне</a:t>
            </a:r>
          </a:p>
          <a:p>
            <a:pPr algn="ctr"/>
            <a:endParaRPr lang="ru-RU" sz="2000" dirty="0" smtClean="0"/>
          </a:p>
          <a:p>
            <a:pPr algn="ctr"/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EE8E-55CC-4F07-A096-0D4F90CFACC9}" type="slidenum">
              <a:rPr lang="ru-RU" sz="1900" smtClean="0">
                <a:solidFill>
                  <a:schemeClr val="tx1"/>
                </a:solidFill>
              </a:rPr>
              <a:pPr/>
              <a:t>11</a:t>
            </a:fld>
            <a:endParaRPr lang="ru-RU" sz="1900" dirty="0">
              <a:solidFill>
                <a:schemeClr val="tx1"/>
              </a:solidFill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>
          <a:xfrm>
            <a:off x="0" y="6429396"/>
            <a:ext cx="9144000" cy="365125"/>
          </a:xfrm>
        </p:spPr>
        <p:txBody>
          <a:bodyPr/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Обердерфер Галина Игоревна. 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8025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ВЛИЯНИЕ ИНДИВИДУАЛЬНЫХ БИОРИТМОВ НА СОРЕВНОВАТЕЛЬНУЮ ДЕЯТЕЛЬНОСТЬ ТАНЦОРОВ В СПОРТИВНЫХ БАЛЬНЫХ ТАНЦАХ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674"/>
    </mc:Choice>
    <mc:Fallback>
      <p:transition spd="slow" advTm="6674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315" y="714356"/>
            <a:ext cx="3871885" cy="4514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EE8E-55CC-4F07-A096-0D4F90CFACC9}" type="slidenum">
              <a:rPr lang="ru-RU" sz="1900" smtClean="0">
                <a:solidFill>
                  <a:schemeClr val="tx1"/>
                </a:solidFill>
              </a:rPr>
              <a:pPr/>
              <a:t>12</a:t>
            </a:fld>
            <a:endParaRPr lang="ru-RU" sz="1900" dirty="0">
              <a:solidFill>
                <a:schemeClr val="tx1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429396"/>
            <a:ext cx="9144000" cy="365125"/>
          </a:xfrm>
        </p:spPr>
        <p:txBody>
          <a:bodyPr/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Обердерфер Галина Игоревна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8025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ВЛИЯНИЕ ИНДИВИДУАЛЬНЫХ БИОРИТМОВ НА СОРЕВНОВАТЕЛЬНУЮ ДЕЯТЕЛЬНОСТЬ ТАНЦОРОВ В СПОРТИВНЫХ БАЛЬНЫХ ТАНЦАХ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6440" y="5229200"/>
            <a:ext cx="698139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latin typeface="Mistral" pitchFamily="66" charset="0"/>
                <a:ea typeface="Gungsuh" pitchFamily="18" charset="-127"/>
                <a:cs typeface="Courier New" pitchFamily="49" charset="0"/>
              </a:rPr>
              <a:t>Благодарю за внимание </a:t>
            </a:r>
            <a:endParaRPr lang="ru-RU" sz="6600" dirty="0">
              <a:latin typeface="Mistral" pitchFamily="66" charset="0"/>
              <a:ea typeface="Gungsuh" pitchFamily="18" charset="-127"/>
              <a:cs typeface="Courier New" pitchFamily="49" charset="0"/>
            </a:endParaRPr>
          </a:p>
        </p:txBody>
      </p:sp>
    </p:spTree>
  </p:cSld>
  <p:clrMapOvr>
    <a:masterClrMapping/>
  </p:clrMapOvr>
  <p:transition advTm="383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500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8" dur="100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0" y="956201"/>
            <a:ext cx="91440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000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ВЫВОДЫ</a:t>
            </a:r>
          </a:p>
          <a:p>
            <a:pPr indent="400050" algn="ctr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400050" algn="ctr" fontAlgn="base"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анализа полученных результатов нашего эксперимента  можно сделать вывод о том, что данную методику можно применять на практике при выборе тех соревнований, на которых танцоры будут представлены.</a:t>
            </a:r>
            <a:br>
              <a:rPr lang="ru-RU" sz="22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ru-RU" sz="2200" dirty="0" smtClean="0">
              <a:solidFill>
                <a:prstClr val="black"/>
              </a:solidFill>
              <a:latin typeface="Arial" pitchFamily="34" charset="0"/>
            </a:endParaRPr>
          </a:p>
          <a:p>
            <a:pPr indent="4000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Результаты исследования показали, что разработанная методика формирования пар по биоритмам положительно влияет на их результативность в выбранных соревновании уже после 6 месяцев тренировочных занятий.</a:t>
            </a:r>
            <a:br>
              <a:rPr lang="ru-RU" sz="22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ru-RU" sz="2200" dirty="0" smtClean="0">
              <a:solidFill>
                <a:prstClr val="black"/>
              </a:solidFill>
              <a:latin typeface="Arial" pitchFamily="34" charset="0"/>
            </a:endParaRPr>
          </a:p>
          <a:p>
            <a:pPr indent="4000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3)В целом анализ результатов соревнований  дает возможность подтверждения гипотезы, выдвинутой в данном исследовании, что позволяет использовать результаты, полученные в ходе эксперимента, в практической работе со спортсменами-танцорами.</a:t>
            </a:r>
            <a:endParaRPr lang="ru-RU" sz="2200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EE8E-55CC-4F07-A096-0D4F90CFACC9}" type="slidenum">
              <a:rPr lang="ru-RU" sz="1900" smtClean="0">
                <a:solidFill>
                  <a:prstClr val="black"/>
                </a:solidFill>
              </a:rPr>
              <a:pPr/>
              <a:t>13</a:t>
            </a:fld>
            <a:endParaRPr lang="ru-RU" sz="1900" dirty="0">
              <a:solidFill>
                <a:prstClr val="black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429396"/>
            <a:ext cx="9144000" cy="365125"/>
          </a:xfrm>
        </p:spPr>
        <p:txBody>
          <a:bodyPr/>
          <a:lstStyle/>
          <a:p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Обердерфер Галина Игоревна. </a:t>
            </a:r>
            <a:endParaRPr lang="ru-RU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8025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ВЛИЯНИЕ ИНДИВИДУАЛЬНЫХ БИОРИТМОВ НА СОРЕВНОВАТЕЛЬНУЮ ДЕЯТЕЛЬНОСТЬ ТАНЦОРОВ В СПОРТИВНЫХ БАЛЬНЫХ ТАНЦАХ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87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612" y="797936"/>
            <a:ext cx="828677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3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Актуальность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работы заключается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использовании метода расчета биоритмов для планирования соревновательной деятельности у танцоров для достижения наивысшего результата, применяемые в других видах спорта.</a:t>
            </a: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Научная новизна</a:t>
            </a: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работы связана с принципиально новым подходом к соревновательной деятельности танцоров, </a:t>
            </a: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endParaRPr lang="ru-RU" sz="28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EE8E-55CC-4F07-A096-0D4F90CFACC9}" type="slidenum">
              <a:rPr lang="ru-RU" sz="1900" b="1" smtClean="0">
                <a:solidFill>
                  <a:schemeClr val="tx1"/>
                </a:solidFill>
              </a:rPr>
              <a:pPr/>
              <a:t>2</a:t>
            </a:fld>
            <a:endParaRPr lang="ru-RU" sz="1900" b="1" dirty="0">
              <a:solidFill>
                <a:schemeClr val="tx1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429396"/>
            <a:ext cx="9144000" cy="365125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Обердерфер Галина Игоревна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71414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ВЛИЯНИЕ ИНДИВИДУАЛЬНЫХ БИОРИТМОВ НА СОРЕВНОВАТЕЛЬНУЮ ДЕЯТЕЛЬНОСТЬ ТАНЦОРОВ В СПОРТИВНЫХ БАЛЬНЫХ ТАНЦАХ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820"/>
    </mc:Choice>
    <mc:Fallback>
      <p:transition spd="slow" advTm="2082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1"/>
          <p:cNvSpPr>
            <a:spLocks noChangeArrowheads="1"/>
          </p:cNvSpPr>
          <p:nvPr/>
        </p:nvSpPr>
        <p:spPr bwMode="auto">
          <a:xfrm>
            <a:off x="428596" y="2786058"/>
            <a:ext cx="828680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indent="180975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indent="180975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3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1809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8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разработать методику подбора танцевальных пар по биоритмам для повышения результативности выступлений данных пар на конкурсных соревнованиях.</a:t>
            </a:r>
          </a:p>
          <a:p>
            <a:pPr lvl="0" indent="180975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u="sng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180975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EE8E-55CC-4F07-A096-0D4F90CFACC9}" type="slidenum">
              <a:rPr lang="ru-RU" sz="1900" b="1" smtClean="0">
                <a:solidFill>
                  <a:schemeClr val="tx1"/>
                </a:solidFill>
              </a:rPr>
              <a:pPr/>
              <a:t>3</a:t>
            </a:fld>
            <a:endParaRPr lang="ru-RU" sz="1900" b="1" dirty="0">
              <a:solidFill>
                <a:schemeClr val="tx1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429396"/>
            <a:ext cx="9144000" cy="365125"/>
          </a:xfrm>
        </p:spPr>
        <p:txBody>
          <a:bodyPr/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Обердерфер Галина Игоревна. 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8025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ВЛИЯНИЕ ИНДИВИДУАЛЬНЫХ БИОРИТМОВ НА СОРЕВНОВАТЕЛЬНУЮ ДЕЯТЕЛЬНОСТЬ ТАНЦОРОВ В СПОРТИВНЫХ БАЛЬНЫХ ТАНЦАХ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857232"/>
            <a:ext cx="785818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Гипотеза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предполагалось, что существование взаимосвязи между биологическими ритмами партнёров и возможность использования системы расчета </a:t>
            </a:r>
            <a:r>
              <a:rPr lang="ru-RU" sz="2800" dirty="0" err="1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биоритмической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совместимости применительно к спортивным бальным танцам при выборе соревнований позволят повысить результаты на выбранных соревнованиях.</a:t>
            </a: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086"/>
    </mc:Choice>
    <mc:Fallback>
      <p:transition spd="slow" advTm="43086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1184774"/>
            <a:ext cx="91440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достижения цели </a:t>
            </a:r>
            <a:r>
              <a:rPr lang="ru-RU" sz="2400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исследования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ставились следующие 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lvl="0" indent="-457200" algn="ctr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Выявить взаимосвязь между совместимостью пар по биоритмам и результатами выступлений на соревнованиях в контрольной и экспериментальной группе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457200" marR="0" lvl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286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lvl="0" indent="-457200" algn="ctr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Разработать методику планирования спортивной деятельности танцевальных пар с использованием биоритмов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457200" marR="0" lvl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2286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lvl="0" indent="-457200" algn="ctr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Экспериментально проверить разработанную  методику в соревновательной деятельности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EE8E-55CC-4F07-A096-0D4F90CFACC9}" type="slidenum">
              <a:rPr lang="ru-RU" sz="1900" b="1" smtClean="0">
                <a:solidFill>
                  <a:schemeClr val="tx1"/>
                </a:solidFill>
              </a:rPr>
              <a:pPr/>
              <a:t>4</a:t>
            </a:fld>
            <a:endParaRPr lang="ru-RU" sz="1900" b="1" dirty="0">
              <a:solidFill>
                <a:schemeClr val="tx1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134439"/>
            <a:ext cx="9144000" cy="365125"/>
          </a:xfrm>
        </p:spPr>
        <p:txBody>
          <a:bodyPr/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Обердерфер Галина Игоревна. 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8025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ВЛИЯНИЕ ИНДИВИДУАЛЬНЫХ БИОРИТМОВ НА СОРЕВНОВАТЕЛЬНУЮ ДЕЯТЕЛЬНОСТЬ ТАНЦОРОВ В СПОРТИВНЫХ БАЛЬНЫХ ТАНЦАХ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2387"/>
    </mc:Choice>
    <mc:Fallback>
      <p:transition spd="slow" advTm="32387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897041"/>
            <a:ext cx="9144000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методы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ctr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методической и научной литературы;</a:t>
            </a:r>
          </a:p>
          <a:p>
            <a:pPr marL="457200" lvl="0" indent="-457200" algn="ctr">
              <a:buFont typeface="+mj-lt"/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ctr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 отбора по сумме призовых мест;</a:t>
            </a:r>
          </a:p>
          <a:p>
            <a:pPr marL="457200" lvl="0" indent="-457200" algn="ctr">
              <a:buFont typeface="+mj-lt"/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ctr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 биоритмической совместимости;</a:t>
            </a:r>
          </a:p>
          <a:p>
            <a:pPr marL="457200" lvl="0" indent="-457200" algn="ctr">
              <a:buFont typeface="+mj-lt"/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ctr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Обработка результатов эксперимента;</a:t>
            </a:r>
          </a:p>
          <a:p>
            <a:pPr marL="457200" lvl="0" indent="-457200"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Педагогический эксперимент;</a:t>
            </a:r>
          </a:p>
          <a:p>
            <a:pPr marL="457200" lvl="0" indent="-457200"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6.Статистические методы обработки данных,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полученных в ходе эксперимента.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EE8E-55CC-4F07-A096-0D4F90CFACC9}" type="slidenum">
              <a:rPr lang="ru-RU" sz="1900" smtClean="0">
                <a:solidFill>
                  <a:schemeClr val="tx1"/>
                </a:solidFill>
              </a:rPr>
              <a:pPr/>
              <a:t>5</a:t>
            </a:fld>
            <a:endParaRPr lang="ru-RU" sz="1900" dirty="0">
              <a:solidFill>
                <a:schemeClr val="tx1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429396"/>
            <a:ext cx="9144000" cy="365125"/>
          </a:xfrm>
        </p:spPr>
        <p:txBody>
          <a:bodyPr/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Обердерфер Галина Игоревна. 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8025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ВЛИЯНИЕ ИНДИВИДУАЛЬНЫХ БИОРИТМОВ НА СОРЕВНОВАТЕЛЬНУЮ ДЕЯТЕЛЬНОСТЬ ТАНЦОРОВ В СПОРТИВНЫХ БАЛЬНЫХ ТАНЦАХ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4513"/>
    </mc:Choice>
    <mc:Fallback>
      <p:transition spd="slow" advTm="2451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0" name="Диаграмма 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571480"/>
            <a:ext cx="8501122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EE8E-55CC-4F07-A096-0D4F90CFACC9}" type="slidenum">
              <a:rPr lang="ru-RU" sz="1900" smtClean="0">
                <a:solidFill>
                  <a:schemeClr val="tx1"/>
                </a:solidFill>
              </a:rPr>
              <a:pPr/>
              <a:t>6</a:t>
            </a:fld>
            <a:endParaRPr lang="ru-RU" sz="1900" dirty="0">
              <a:solidFill>
                <a:schemeClr val="tx1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429396"/>
            <a:ext cx="9144000" cy="365125"/>
          </a:xfrm>
        </p:spPr>
        <p:txBody>
          <a:bodyPr/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Обердерфер Галина Игоревна.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8025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ВЛИЯНИЕ ИНДИВИДУАЛЬНЫХ БИОРИТМОВ НА СОРЕВНОВАТЕЛЬНУЮ ДЕЯТЕЛЬНОСТЬ ТАНЦОРОВ В СПОРТИВНЫХ БАЛЬНЫХ ТАНЦАХ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7307"/>
    </mc:Choice>
    <mc:Fallback>
      <p:transition spd="slow" advTm="3730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5" name="Диаграмма 9"/>
          <p:cNvPicPr>
            <a:picLocks noChangeArrowheads="1"/>
          </p:cNvPicPr>
          <p:nvPr/>
        </p:nvPicPr>
        <p:blipFill>
          <a:blip r:embed="rId2"/>
          <a:srcRect b="-98"/>
          <a:stretch>
            <a:fillRect/>
          </a:stretch>
        </p:blipFill>
        <p:spPr bwMode="auto">
          <a:xfrm>
            <a:off x="285720" y="642918"/>
            <a:ext cx="8572560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EE8E-55CC-4F07-A096-0D4F90CFACC9}" type="slidenum">
              <a:rPr lang="ru-RU" sz="1900" smtClean="0">
                <a:solidFill>
                  <a:schemeClr val="tx1"/>
                </a:solidFill>
              </a:rPr>
              <a:pPr/>
              <a:t>7</a:t>
            </a:fld>
            <a:endParaRPr lang="ru-RU" sz="1900" dirty="0">
              <a:solidFill>
                <a:schemeClr val="tx1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429396"/>
            <a:ext cx="9144000" cy="365125"/>
          </a:xfrm>
        </p:spPr>
        <p:txBody>
          <a:bodyPr/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Обердерфер Галина Игоревна. 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8025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ВЛИЯНИЕ ИНДИВИДУАЛЬНЫХ БИОРИТМОВ НА СОРЕВНОВАТЕЛЬНУЮ ДЕЯТЕЛЬНОСТЬ ТАНЦОРОВ В СПОРТИВНЫХ БАЛЬНЫХ ТАНЦАХ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4685"/>
    </mc:Choice>
    <mc:Fallback>
      <p:transition spd="slow" advTm="34685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1859" name="Rectangle 3"/>
          <p:cNvSpPr>
            <a:spLocks noChangeArrowheads="1"/>
          </p:cNvSpPr>
          <p:nvPr/>
        </p:nvSpPr>
        <p:spPr bwMode="auto">
          <a:xfrm>
            <a:off x="0" y="3571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2EE8E-55CC-4F07-A096-0D4F90CFACC9}" type="slidenum">
              <a:rPr lang="ru-RU" sz="1900" smtClean="0">
                <a:solidFill>
                  <a:schemeClr val="tx1"/>
                </a:solidFill>
              </a:rPr>
              <a:pPr/>
              <a:t>8</a:t>
            </a:fld>
            <a:endParaRPr lang="ru-RU" sz="1900" dirty="0">
              <a:solidFill>
                <a:schemeClr val="tx1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>
          <a:xfrm>
            <a:off x="0" y="6429396"/>
            <a:ext cx="9144000" cy="365125"/>
          </a:xfrm>
        </p:spPr>
        <p:txBody>
          <a:bodyPr/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Обердерфер Галина Игоревна. 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68025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ВЛИЯНИЕ ИНДИВИДУАЛЬНЫХ БИОРИТМОВ НА СОРЕВНОВАТЕЛЬНУЮ ДЕЯТЕЛЬНОСТЬ ТАНЦОРОВ В СПОРТИВНЫХ БАЛЬНЫХ ТАНЦАХ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chart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819" y="788452"/>
            <a:ext cx="6944643" cy="425970"/>
          </a:xfrm>
          <a:prstGeom prst="rect">
            <a:avLst/>
          </a:prstGeom>
        </p:spPr>
      </p:pic>
      <p:graphicFrame>
        <p:nvGraphicFramePr>
          <p:cNvPr id="9" name="Диаграмма 8"/>
          <p:cNvGraphicFramePr/>
          <p:nvPr/>
        </p:nvGraphicFramePr>
        <p:xfrm>
          <a:off x="857224" y="1357298"/>
          <a:ext cx="7358114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743"/>
    </mc:Choice>
    <mc:Fallback>
      <p:transition spd="slow" advTm="31743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1859" name="Rectangle 3"/>
          <p:cNvSpPr>
            <a:spLocks noChangeArrowheads="1"/>
          </p:cNvSpPr>
          <p:nvPr/>
        </p:nvSpPr>
        <p:spPr bwMode="auto">
          <a:xfrm>
            <a:off x="0" y="3571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6550492" y="6429529"/>
            <a:ext cx="2133600" cy="365125"/>
          </a:xfrm>
        </p:spPr>
        <p:txBody>
          <a:bodyPr/>
          <a:lstStyle/>
          <a:p>
            <a:fld id="{D0A2EE8E-55CC-4F07-A096-0D4F90CFACC9}" type="slidenum">
              <a:rPr lang="ru-RU" sz="1900" b="1" smtClean="0">
                <a:solidFill>
                  <a:schemeClr val="tx1"/>
                </a:solidFill>
              </a:rPr>
              <a:pPr/>
              <a:t>9</a:t>
            </a:fld>
            <a:endParaRPr lang="ru-RU" sz="1900" b="1" dirty="0">
              <a:solidFill>
                <a:schemeClr val="tx1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>
          <a:xfrm>
            <a:off x="0" y="6429396"/>
            <a:ext cx="9144000" cy="365125"/>
          </a:xfrm>
        </p:spPr>
        <p:txBody>
          <a:bodyPr/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Обердерфер Галина Игоревна. 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68025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ВЛИЯНИЕ ИНДИВИДУАЛЬНЫХ БИОРИТМОВ НА СОРЕВНОВАТЕЛЬНУЮ ДЕЯТЕЛЬНОСТЬ ТАНЦОРОВ В СПОРТИВНЫХ БАЛЬНЫХ ТАНЦАХ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196913"/>
              </p:ext>
            </p:extLst>
          </p:nvPr>
        </p:nvGraphicFramePr>
        <p:xfrm>
          <a:off x="755576" y="950695"/>
          <a:ext cx="7858181" cy="3690628"/>
        </p:xfrm>
        <a:graphic>
          <a:graphicData uri="http://schemas.openxmlformats.org/drawingml/2006/table">
            <a:tbl>
              <a:tblPr/>
              <a:tblGrid>
                <a:gridCol w="1852057"/>
                <a:gridCol w="663621"/>
                <a:gridCol w="662842"/>
                <a:gridCol w="699494"/>
                <a:gridCol w="1879351"/>
                <a:gridCol w="700272"/>
                <a:gridCol w="700272"/>
                <a:gridCol w="700272"/>
              </a:tblGrid>
              <a:tr h="159949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Calibri"/>
                        </a:rPr>
                        <a:t>Контрольная группа.</a:t>
                      </a:r>
                      <a:endParaRPr lang="ru-RU" sz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Calibri"/>
                        </a:rPr>
                        <a:t>Экспериментальная группа.</a:t>
                      </a:r>
                      <a:endParaRPr lang="ru-RU" sz="14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990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Calibri"/>
                        </a:rPr>
                        <a:t>Фамилия, имя</a:t>
                      </a:r>
                      <a:endParaRPr lang="ru-RU" sz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Calibri"/>
                        </a:rPr>
                        <a:t>Место на соревновании</a:t>
                      </a:r>
                      <a:endParaRPr lang="ru-RU" sz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Calibri"/>
                        </a:rPr>
                        <a:t>Фамилия, имя</a:t>
                      </a:r>
                      <a:endParaRPr lang="ru-RU" sz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Calibri"/>
                        </a:rPr>
                        <a:t>Место на соревновании</a:t>
                      </a:r>
                      <a:endParaRPr lang="ru-RU" sz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99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Calibri"/>
                        </a:rPr>
                        <a:t>I</a:t>
                      </a:r>
                      <a:endParaRPr lang="ru-RU" sz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Calibri"/>
                        </a:rPr>
                        <a:t>II</a:t>
                      </a:r>
                      <a:endParaRPr lang="ru-RU" sz="14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Calibri"/>
                        </a:rPr>
                        <a:t>III</a:t>
                      </a:r>
                      <a:endParaRPr lang="ru-RU" sz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Calibri"/>
                        </a:rPr>
                        <a:t>I</a:t>
                      </a:r>
                      <a:endParaRPr lang="ru-RU" sz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Calibri"/>
                        </a:rPr>
                        <a:t>II</a:t>
                      </a:r>
                      <a:endParaRPr lang="ru-RU" sz="14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Calibri"/>
                        </a:rPr>
                        <a:t>III</a:t>
                      </a:r>
                      <a:endParaRPr lang="ru-RU" sz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Calibri"/>
                        </a:rPr>
                        <a:t>1)Костин Б.</a:t>
                      </a:r>
                      <a:endParaRPr lang="ru-RU" sz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1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3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5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Calibri"/>
                        </a:rPr>
                        <a:t>1)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Calibri"/>
                        </a:rPr>
                        <a:t>Фациевич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Calibri"/>
                        </a:rPr>
                        <a:t> В.</a:t>
                      </a:r>
                      <a:endParaRPr lang="ru-RU" sz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2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4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1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Calibri"/>
                        </a:rPr>
                        <a:t>Ахметова Д.</a:t>
                      </a:r>
                      <a:endParaRPr lang="ru-RU" sz="14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1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3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5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Calibri"/>
                        </a:rPr>
                        <a:t>Якубовская В.</a:t>
                      </a:r>
                      <a:endParaRPr lang="ru-RU" sz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2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4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1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Calibri"/>
                        </a:rPr>
                        <a:t>2)Кириллов А.</a:t>
                      </a:r>
                      <a:endParaRPr lang="ru-RU" sz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5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9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7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Calibri"/>
                        </a:rPr>
                        <a:t>2)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Calibri"/>
                        </a:rPr>
                        <a:t>Заруднев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Calibri"/>
                        </a:rPr>
                        <a:t> Э.</a:t>
                      </a:r>
                      <a:endParaRPr lang="ru-RU" sz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3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2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2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Calibri"/>
                        </a:rPr>
                        <a:t>Гудзь О.</a:t>
                      </a:r>
                      <a:endParaRPr lang="ru-RU" sz="14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5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9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7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Calibri"/>
                        </a:rPr>
                        <a:t>Михайлова Е.</a:t>
                      </a:r>
                      <a:endParaRPr lang="ru-RU" sz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3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2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2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Calibri"/>
                        </a:rPr>
                        <a:t>3)Жемчужников М.</a:t>
                      </a:r>
                      <a:endParaRPr lang="ru-RU" sz="14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9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10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12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Calibri"/>
                        </a:rPr>
                        <a:t>3)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Calibri"/>
                        </a:rPr>
                        <a:t>Гринько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Calibri"/>
                        </a:rPr>
                        <a:t> В.</a:t>
                      </a:r>
                      <a:endParaRPr lang="ru-RU" sz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8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7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6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Calibri"/>
                        </a:rPr>
                        <a:t>Сысоева М.</a:t>
                      </a:r>
                      <a:endParaRPr lang="ru-RU" sz="14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9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10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12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Calibri"/>
                        </a:rPr>
                        <a:t> Косых Ю.</a:t>
                      </a:r>
                      <a:endParaRPr lang="ru-RU" sz="14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8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7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6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Calibri"/>
                        </a:rPr>
                        <a:t>4)Семичев С.</a:t>
                      </a:r>
                      <a:endParaRPr lang="ru-RU" sz="14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10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8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9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Calibri"/>
                        </a:rPr>
                        <a:t>4)Фациевич Р.</a:t>
                      </a:r>
                      <a:endParaRPr lang="ru-RU" sz="14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4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6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3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Calibri"/>
                        </a:rPr>
                        <a:t>Сытина А.</a:t>
                      </a:r>
                      <a:endParaRPr lang="ru-RU" sz="14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10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8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9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Calibri"/>
                        </a:rPr>
                        <a:t>Миханьтьева Д</a:t>
                      </a:r>
                      <a:endParaRPr lang="ru-RU" sz="14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4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6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3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Calibri"/>
                        </a:rPr>
                        <a:t>5)Штакельберг И.</a:t>
                      </a:r>
                      <a:endParaRPr lang="ru-RU" sz="14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7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11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8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Calibri"/>
                        </a:rPr>
                        <a:t>5)Михайлов А.</a:t>
                      </a:r>
                      <a:endParaRPr lang="ru-RU" sz="14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6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5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4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Calibri"/>
                        </a:rPr>
                        <a:t>Ковалева Д.</a:t>
                      </a:r>
                      <a:endParaRPr lang="ru-RU" sz="14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7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11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8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Calibri"/>
                        </a:rPr>
                        <a:t>Ливадина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Calibri"/>
                        </a:rPr>
                        <a:t> Е.</a:t>
                      </a:r>
                      <a:endParaRPr lang="ru-RU" sz="14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6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5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Calibri"/>
                        </a:rPr>
                        <a:t>4</a:t>
                      </a:r>
                      <a:endParaRPr lang="ru-RU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465" marR="394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627530"/>
            <a:ext cx="900115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000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Результаты соревнований в контрольной и экспериментальной группе после эксперимента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35723" y="4704764"/>
            <a:ext cx="79296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000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Примечание: </a:t>
            </a:r>
            <a:r>
              <a:rPr lang="en-US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соревнование- 24 января 2009 год, </a:t>
            </a:r>
            <a:r>
              <a:rPr lang="en-US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</a:t>
            </a: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соревнование - 1 февраля 2009 год, </a:t>
            </a:r>
            <a:r>
              <a:rPr lang="en-US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</a:t>
            </a: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соревнование - 14февраля 2009 год.</a:t>
            </a:r>
            <a:endParaRPr lang="ru-RU" sz="1600" b="1" dirty="0" smtClean="0">
              <a:latin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57224" y="5229200"/>
            <a:ext cx="78082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Результаты статистической обработки мест занятых на всех соревнованиях </a:t>
            </a:r>
          </a:p>
          <a:p>
            <a:r>
              <a:rPr lang="ru-RU" dirty="0" smtClean="0"/>
              <a:t>спортсменами контрольной и экспериментальной группы с использованием </a:t>
            </a:r>
          </a:p>
          <a:p>
            <a:r>
              <a:rPr lang="ru-RU" dirty="0" smtClean="0"/>
              <a:t>непараметрического </a:t>
            </a:r>
            <a:r>
              <a:rPr lang="ru-RU" dirty="0"/>
              <a:t>критерия</a:t>
            </a:r>
            <a:r>
              <a:rPr lang="en-US" dirty="0" smtClean="0"/>
              <a:t>W</a:t>
            </a:r>
            <a:r>
              <a:rPr lang="ru-RU" dirty="0" smtClean="0"/>
              <a:t>(</a:t>
            </a:r>
            <a:r>
              <a:rPr lang="ru-RU" dirty="0" err="1" smtClean="0"/>
              <a:t>Вилкоксона</a:t>
            </a:r>
            <a:r>
              <a:rPr lang="ru-RU" dirty="0" smtClean="0"/>
              <a:t>)  для независимых выборок на </a:t>
            </a:r>
          </a:p>
          <a:p>
            <a:r>
              <a:rPr lang="ru-RU" dirty="0" smtClean="0"/>
              <a:t>уровне значимости </a:t>
            </a:r>
            <a:r>
              <a:rPr lang="en-US" dirty="0" smtClean="0"/>
              <a:t>p≤0,05 </a:t>
            </a:r>
            <a:r>
              <a:rPr lang="ru-RU" dirty="0" smtClean="0"/>
              <a:t>показали, что различия существенны.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5328"/>
    </mc:Choice>
    <mc:Fallback>
      <p:transition spd="slow" advTm="45328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1047</TotalTime>
  <Words>933</Words>
  <Application>Microsoft Office PowerPoint</Application>
  <PresentationFormat>Экран (4:3)</PresentationFormat>
  <Paragraphs>219</Paragraphs>
  <Slides>13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Кафедра художественной гимнастики и спортивной режиссуры    ВЛИЯНИЕ ИНДИВИДУАЛЬНЫХ БИОРИТМОВ НА СОРЕВНОВАТЕЛЬНУЮ ДЕЯТЕЛЬНОСТЬ ТАНЦОРОВ В СПОРТИВНЫХ БАЛЬНЫХ ТАНЦАХ   Обердерфер Галина Игоревна   Научный руководитель: к.п.н. Бордовский П.Г.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Павел</cp:lastModifiedBy>
  <cp:revision>77</cp:revision>
  <dcterms:created xsi:type="dcterms:W3CDTF">2009-11-22T11:57:57Z</dcterms:created>
  <dcterms:modified xsi:type="dcterms:W3CDTF">2010-11-27T11:13:26Z</dcterms:modified>
</cp:coreProperties>
</file>