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72" r:id="rId3"/>
    <p:sldId id="296" r:id="rId4"/>
    <p:sldId id="297" r:id="rId5"/>
    <p:sldId id="306" r:id="rId6"/>
    <p:sldId id="298" r:id="rId7"/>
    <p:sldId id="299" r:id="rId8"/>
    <p:sldId id="303" r:id="rId9"/>
    <p:sldId id="301" r:id="rId10"/>
    <p:sldId id="258" r:id="rId11"/>
    <p:sldId id="274" r:id="rId12"/>
    <p:sldId id="294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1" r:id="rId22"/>
    <p:sldId id="295" r:id="rId23"/>
    <p:sldId id="29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748" autoAdjust="0"/>
  </p:normalViewPr>
  <p:slideViewPr>
    <p:cSldViewPr showGuides="1">
      <p:cViewPr varScale="1">
        <p:scale>
          <a:sx n="72" d="100"/>
          <a:sy n="72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6197D-0841-4291-AC41-87D8304DCC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349BDA-E72B-44ED-9EDD-E0FF83D76291}">
      <dgm:prSet phldrT="[Текст]" custT="1"/>
      <dgm:spPr/>
      <dgm:t>
        <a:bodyPr/>
        <a:lstStyle/>
        <a:p>
          <a:r>
            <a:rPr lang="ru-RU" sz="2400" dirty="0" smtClean="0"/>
            <a:t>Реклама (продвижение) продукции (товаров и услуг)</a:t>
          </a:r>
          <a:endParaRPr lang="ru-RU" sz="2400" dirty="0"/>
        </a:p>
      </dgm:t>
    </dgm:pt>
    <dgm:pt modelId="{64169FAE-316C-42B2-A047-3936E68ACFEF}" type="parTrans" cxnId="{4E2E4E74-57FF-487A-87C7-4D0E6C6B5D01}">
      <dgm:prSet/>
      <dgm:spPr/>
      <dgm:t>
        <a:bodyPr/>
        <a:lstStyle/>
        <a:p>
          <a:endParaRPr lang="ru-RU"/>
        </a:p>
      </dgm:t>
    </dgm:pt>
    <dgm:pt modelId="{95BDFD3B-F9D4-4759-9081-E9B08F7F21EA}" type="sibTrans" cxnId="{4E2E4E74-57FF-487A-87C7-4D0E6C6B5D01}">
      <dgm:prSet/>
      <dgm:spPr/>
      <dgm:t>
        <a:bodyPr/>
        <a:lstStyle/>
        <a:p>
          <a:endParaRPr lang="ru-RU"/>
        </a:p>
      </dgm:t>
    </dgm:pt>
    <dgm:pt modelId="{7F661023-DC6A-43F6-96C6-B21CF2521A61}">
      <dgm:prSet phldrT="[Текст]" custT="1"/>
      <dgm:spPr/>
      <dgm:t>
        <a:bodyPr/>
        <a:lstStyle/>
        <a:p>
          <a:r>
            <a:rPr lang="ru-RU" sz="3200" dirty="0" smtClean="0"/>
            <a:t>Предприятие (организация)</a:t>
          </a:r>
          <a:endParaRPr lang="ru-RU" sz="3200" dirty="0"/>
        </a:p>
      </dgm:t>
    </dgm:pt>
    <dgm:pt modelId="{20A11EA0-1304-4F05-B991-2ABFC255FB3A}" type="parTrans" cxnId="{95086E27-E8EA-4779-892F-E6713D2D632E}">
      <dgm:prSet/>
      <dgm:spPr/>
      <dgm:t>
        <a:bodyPr/>
        <a:lstStyle/>
        <a:p>
          <a:endParaRPr lang="ru-RU"/>
        </a:p>
      </dgm:t>
    </dgm:pt>
    <dgm:pt modelId="{DC167AC4-0B2C-48F0-9407-4135181E14B9}" type="sibTrans" cxnId="{95086E27-E8EA-4779-892F-E6713D2D632E}">
      <dgm:prSet/>
      <dgm:spPr/>
      <dgm:t>
        <a:bodyPr/>
        <a:lstStyle/>
        <a:p>
          <a:endParaRPr lang="ru-RU"/>
        </a:p>
      </dgm:t>
    </dgm:pt>
    <dgm:pt modelId="{E024520B-601E-43FB-B3D2-0423B979FDF6}">
      <dgm:prSet phldrT="[Текст]" custT="1"/>
      <dgm:spPr/>
      <dgm:t>
        <a:bodyPr/>
        <a:lstStyle/>
        <a:p>
          <a:r>
            <a:rPr lang="ru-RU" sz="2800" dirty="0" smtClean="0"/>
            <a:t>Анализ рынка товаров и услуг</a:t>
          </a:r>
          <a:endParaRPr lang="ru-RU" sz="2800" dirty="0"/>
        </a:p>
      </dgm:t>
    </dgm:pt>
    <dgm:pt modelId="{E74F9303-681B-4338-9CA7-097FE9C66DA2}" type="parTrans" cxnId="{0889FDBD-D2B8-48CB-AF6B-7DCCCB7FB588}">
      <dgm:prSet/>
      <dgm:spPr/>
      <dgm:t>
        <a:bodyPr/>
        <a:lstStyle/>
        <a:p>
          <a:endParaRPr lang="ru-RU"/>
        </a:p>
      </dgm:t>
    </dgm:pt>
    <dgm:pt modelId="{9619E4BB-7A0C-440C-A6C5-5A73D2781B29}" type="sibTrans" cxnId="{0889FDBD-D2B8-48CB-AF6B-7DCCCB7FB588}">
      <dgm:prSet/>
      <dgm:spPr/>
      <dgm:t>
        <a:bodyPr/>
        <a:lstStyle/>
        <a:p>
          <a:endParaRPr lang="ru-RU"/>
        </a:p>
      </dgm:t>
    </dgm:pt>
    <dgm:pt modelId="{DD1DF51B-F92C-491C-9B86-454B358B68F9}">
      <dgm:prSet phldrT="[Текст]"/>
      <dgm:spPr/>
      <dgm:t>
        <a:bodyPr/>
        <a:lstStyle/>
        <a:p>
          <a:r>
            <a:rPr lang="ru-RU" dirty="0" smtClean="0"/>
            <a:t>Входящие товары, услуги и сырьё</a:t>
          </a:r>
          <a:endParaRPr lang="ru-RU" dirty="0"/>
        </a:p>
      </dgm:t>
    </dgm:pt>
    <dgm:pt modelId="{C620EC98-6F12-4B77-B17E-8B1C59DE1CC5}" type="parTrans" cxnId="{D55A678D-E0F0-4E44-AF6E-A046B3A92FC3}">
      <dgm:prSet/>
      <dgm:spPr/>
      <dgm:t>
        <a:bodyPr/>
        <a:lstStyle/>
        <a:p>
          <a:endParaRPr lang="ru-RU"/>
        </a:p>
      </dgm:t>
    </dgm:pt>
    <dgm:pt modelId="{8CE260B0-5BA1-4F86-A668-0B6BB5662809}" type="sibTrans" cxnId="{D55A678D-E0F0-4E44-AF6E-A046B3A92FC3}">
      <dgm:prSet/>
      <dgm:spPr/>
      <dgm:t>
        <a:bodyPr/>
        <a:lstStyle/>
        <a:p>
          <a:endParaRPr lang="ru-RU"/>
        </a:p>
      </dgm:t>
    </dgm:pt>
    <dgm:pt modelId="{4B0B8049-FA0D-4951-8F29-63BFB29DBE4C}">
      <dgm:prSet phldrT="[Текст]"/>
      <dgm:spPr/>
      <dgm:t>
        <a:bodyPr/>
        <a:lstStyle/>
        <a:p>
          <a:r>
            <a:rPr lang="ru-RU" dirty="0" smtClean="0"/>
            <a:t>Исходящие (выпуск продукции) товары услуги </a:t>
          </a:r>
          <a:endParaRPr lang="ru-RU" dirty="0"/>
        </a:p>
      </dgm:t>
    </dgm:pt>
    <dgm:pt modelId="{C5B5353C-24D0-476D-A28C-64707E8CBFE9}" type="parTrans" cxnId="{D798EFDE-9309-438C-A48C-A9E000F78CB9}">
      <dgm:prSet/>
      <dgm:spPr/>
      <dgm:t>
        <a:bodyPr/>
        <a:lstStyle/>
        <a:p>
          <a:endParaRPr lang="ru-RU"/>
        </a:p>
      </dgm:t>
    </dgm:pt>
    <dgm:pt modelId="{B8DC733A-DEF6-44C6-97E3-C63CB9C153F7}" type="sibTrans" cxnId="{D798EFDE-9309-438C-A48C-A9E000F78CB9}">
      <dgm:prSet/>
      <dgm:spPr/>
      <dgm:t>
        <a:bodyPr/>
        <a:lstStyle/>
        <a:p>
          <a:endParaRPr lang="ru-RU"/>
        </a:p>
      </dgm:t>
    </dgm:pt>
    <dgm:pt modelId="{75F6636B-78D4-4459-9B56-6E3F4D9D99C2}" type="pres">
      <dgm:prSet presAssocID="{6F86197D-0841-4291-AC41-87D8304DCC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12FA66-7FFC-4B8E-A0F8-857F8FCE1ECB}" type="pres">
      <dgm:prSet presAssocID="{2B349BDA-E72B-44ED-9EDD-E0FF83D76291}" presName="node" presStyleLbl="node1" presStyleIdx="0" presStyleCnt="5" custScaleX="55895" custScaleY="134322" custLinFactNeighborX="-24598" custLinFactNeighborY="-41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CFB0C-9921-4468-8597-7B4B3C9739F3}" type="pres">
      <dgm:prSet presAssocID="{95BDFD3B-F9D4-4759-9081-E9B08F7F21EA}" presName="sibTrans" presStyleCnt="0"/>
      <dgm:spPr/>
    </dgm:pt>
    <dgm:pt modelId="{B2E694C2-E5C1-4176-97C9-6540FC4CF206}" type="pres">
      <dgm:prSet presAssocID="{7F661023-DC6A-43F6-96C6-B21CF2521A61}" presName="node" presStyleLbl="node1" presStyleIdx="1" presStyleCnt="5" custScaleX="99768" custScaleY="124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EFC41-DB2F-4932-B1B9-5D31469C7EA5}" type="pres">
      <dgm:prSet presAssocID="{DC167AC4-0B2C-48F0-9407-4135181E14B9}" presName="sibTrans" presStyleCnt="0"/>
      <dgm:spPr/>
    </dgm:pt>
    <dgm:pt modelId="{E286472C-094F-4EFC-B572-9711442585E2}" type="pres">
      <dgm:prSet presAssocID="{E024520B-601E-43FB-B3D2-0423B979FDF6}" presName="node" presStyleLbl="node1" presStyleIdx="2" presStyleCnt="5" custScaleX="58332" custScaleY="147056" custLinFactNeighborX="15774" custLinFactNeighborY="-40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CEE94-315A-42AF-AE1F-601D36267DC0}" type="pres">
      <dgm:prSet presAssocID="{9619E4BB-7A0C-440C-A6C5-5A73D2781B29}" presName="sibTrans" presStyleCnt="0"/>
      <dgm:spPr/>
    </dgm:pt>
    <dgm:pt modelId="{03A26E50-417D-45D1-A173-38C1CF9B08DC}" type="pres">
      <dgm:prSet presAssocID="{DD1DF51B-F92C-491C-9B86-454B358B68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31D34-9D3F-495A-94A6-95F7F7C6330B}" type="pres">
      <dgm:prSet presAssocID="{8CE260B0-5BA1-4F86-A668-0B6BB5662809}" presName="sibTrans" presStyleCnt="0"/>
      <dgm:spPr/>
    </dgm:pt>
    <dgm:pt modelId="{7DB79AC9-A790-471F-ADF7-6B3DD4E91565}" type="pres">
      <dgm:prSet presAssocID="{4B0B8049-FA0D-4951-8F29-63BFB29DBE4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3626FC-D259-4F59-B419-1D7AC9569B58}" type="presOf" srcId="{DD1DF51B-F92C-491C-9B86-454B358B68F9}" destId="{03A26E50-417D-45D1-A173-38C1CF9B08DC}" srcOrd="0" destOrd="0" presId="urn:microsoft.com/office/officeart/2005/8/layout/default"/>
    <dgm:cxn modelId="{D798EFDE-9309-438C-A48C-A9E000F78CB9}" srcId="{6F86197D-0841-4291-AC41-87D8304DCCDD}" destId="{4B0B8049-FA0D-4951-8F29-63BFB29DBE4C}" srcOrd="4" destOrd="0" parTransId="{C5B5353C-24D0-476D-A28C-64707E8CBFE9}" sibTransId="{B8DC733A-DEF6-44C6-97E3-C63CB9C153F7}"/>
    <dgm:cxn modelId="{D55A678D-E0F0-4E44-AF6E-A046B3A92FC3}" srcId="{6F86197D-0841-4291-AC41-87D8304DCCDD}" destId="{DD1DF51B-F92C-491C-9B86-454B358B68F9}" srcOrd="3" destOrd="0" parTransId="{C620EC98-6F12-4B77-B17E-8B1C59DE1CC5}" sibTransId="{8CE260B0-5BA1-4F86-A668-0B6BB5662809}"/>
    <dgm:cxn modelId="{96A2D80C-4FF9-497C-83B5-E3D07DDCD536}" type="presOf" srcId="{E024520B-601E-43FB-B3D2-0423B979FDF6}" destId="{E286472C-094F-4EFC-B572-9711442585E2}" srcOrd="0" destOrd="0" presId="urn:microsoft.com/office/officeart/2005/8/layout/default"/>
    <dgm:cxn modelId="{AD2BEB99-DB9B-4125-8462-61E5182C767F}" type="presOf" srcId="{2B349BDA-E72B-44ED-9EDD-E0FF83D76291}" destId="{7112FA66-7FFC-4B8E-A0F8-857F8FCE1ECB}" srcOrd="0" destOrd="0" presId="urn:microsoft.com/office/officeart/2005/8/layout/default"/>
    <dgm:cxn modelId="{28BFDB19-9070-46C6-9E9B-76159EADA424}" type="presOf" srcId="{7F661023-DC6A-43F6-96C6-B21CF2521A61}" destId="{B2E694C2-E5C1-4176-97C9-6540FC4CF206}" srcOrd="0" destOrd="0" presId="urn:microsoft.com/office/officeart/2005/8/layout/default"/>
    <dgm:cxn modelId="{65062218-589A-4778-A365-A19B292577C2}" type="presOf" srcId="{6F86197D-0841-4291-AC41-87D8304DCCDD}" destId="{75F6636B-78D4-4459-9B56-6E3F4D9D99C2}" srcOrd="0" destOrd="0" presId="urn:microsoft.com/office/officeart/2005/8/layout/default"/>
    <dgm:cxn modelId="{95086E27-E8EA-4779-892F-E6713D2D632E}" srcId="{6F86197D-0841-4291-AC41-87D8304DCCDD}" destId="{7F661023-DC6A-43F6-96C6-B21CF2521A61}" srcOrd="1" destOrd="0" parTransId="{20A11EA0-1304-4F05-B991-2ABFC255FB3A}" sibTransId="{DC167AC4-0B2C-48F0-9407-4135181E14B9}"/>
    <dgm:cxn modelId="{4E2E4E74-57FF-487A-87C7-4D0E6C6B5D01}" srcId="{6F86197D-0841-4291-AC41-87D8304DCCDD}" destId="{2B349BDA-E72B-44ED-9EDD-E0FF83D76291}" srcOrd="0" destOrd="0" parTransId="{64169FAE-316C-42B2-A047-3936E68ACFEF}" sibTransId="{95BDFD3B-F9D4-4759-9081-E9B08F7F21EA}"/>
    <dgm:cxn modelId="{0FE3019B-C815-4288-8EEC-7484264A6354}" type="presOf" srcId="{4B0B8049-FA0D-4951-8F29-63BFB29DBE4C}" destId="{7DB79AC9-A790-471F-ADF7-6B3DD4E91565}" srcOrd="0" destOrd="0" presId="urn:microsoft.com/office/officeart/2005/8/layout/default"/>
    <dgm:cxn modelId="{0889FDBD-D2B8-48CB-AF6B-7DCCCB7FB588}" srcId="{6F86197D-0841-4291-AC41-87D8304DCCDD}" destId="{E024520B-601E-43FB-B3D2-0423B979FDF6}" srcOrd="2" destOrd="0" parTransId="{E74F9303-681B-4338-9CA7-097FE9C66DA2}" sibTransId="{9619E4BB-7A0C-440C-A6C5-5A73D2781B29}"/>
    <dgm:cxn modelId="{89DA17B8-E521-4AEF-B26C-0F3755D493C6}" type="presParOf" srcId="{75F6636B-78D4-4459-9B56-6E3F4D9D99C2}" destId="{7112FA66-7FFC-4B8E-A0F8-857F8FCE1ECB}" srcOrd="0" destOrd="0" presId="urn:microsoft.com/office/officeart/2005/8/layout/default"/>
    <dgm:cxn modelId="{85688E8E-0090-4BFC-B456-36134583A943}" type="presParOf" srcId="{75F6636B-78D4-4459-9B56-6E3F4D9D99C2}" destId="{826CFB0C-9921-4468-8597-7B4B3C9739F3}" srcOrd="1" destOrd="0" presId="urn:microsoft.com/office/officeart/2005/8/layout/default"/>
    <dgm:cxn modelId="{B116CDF0-BCF7-48C3-8E66-C9A4E5894561}" type="presParOf" srcId="{75F6636B-78D4-4459-9B56-6E3F4D9D99C2}" destId="{B2E694C2-E5C1-4176-97C9-6540FC4CF206}" srcOrd="2" destOrd="0" presId="urn:microsoft.com/office/officeart/2005/8/layout/default"/>
    <dgm:cxn modelId="{0B60C1D7-032C-4F33-BD32-817A9C87FC78}" type="presParOf" srcId="{75F6636B-78D4-4459-9B56-6E3F4D9D99C2}" destId="{C93EFC41-DB2F-4932-B1B9-5D31469C7EA5}" srcOrd="3" destOrd="0" presId="urn:microsoft.com/office/officeart/2005/8/layout/default"/>
    <dgm:cxn modelId="{E779033C-BCC8-4B3D-B85B-60E1B5690444}" type="presParOf" srcId="{75F6636B-78D4-4459-9B56-6E3F4D9D99C2}" destId="{E286472C-094F-4EFC-B572-9711442585E2}" srcOrd="4" destOrd="0" presId="urn:microsoft.com/office/officeart/2005/8/layout/default"/>
    <dgm:cxn modelId="{49A6D91B-8511-4CCC-93FF-3722C3FD4C39}" type="presParOf" srcId="{75F6636B-78D4-4459-9B56-6E3F4D9D99C2}" destId="{DB2CEE94-315A-42AF-AE1F-601D36267DC0}" srcOrd="5" destOrd="0" presId="urn:microsoft.com/office/officeart/2005/8/layout/default"/>
    <dgm:cxn modelId="{98CAF80F-407F-48A0-BBF2-CD5ED6894010}" type="presParOf" srcId="{75F6636B-78D4-4459-9B56-6E3F4D9D99C2}" destId="{03A26E50-417D-45D1-A173-38C1CF9B08DC}" srcOrd="6" destOrd="0" presId="urn:microsoft.com/office/officeart/2005/8/layout/default"/>
    <dgm:cxn modelId="{0F11FD77-1BD1-4363-8706-AC4CA612C487}" type="presParOf" srcId="{75F6636B-78D4-4459-9B56-6E3F4D9D99C2}" destId="{BD031D34-9D3F-495A-94A6-95F7F7C6330B}" srcOrd="7" destOrd="0" presId="urn:microsoft.com/office/officeart/2005/8/layout/default"/>
    <dgm:cxn modelId="{F67E992F-C05A-43E2-8F9D-3523E9D35076}" type="presParOf" srcId="{75F6636B-78D4-4459-9B56-6E3F4D9D99C2}" destId="{7DB79AC9-A790-471F-ADF7-6B3DD4E9156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2FA66-7FFC-4B8E-A0F8-857F8FCE1ECB}">
      <dsp:nvSpPr>
        <dsp:cNvPr id="0" name=""/>
        <dsp:cNvSpPr/>
      </dsp:nvSpPr>
      <dsp:spPr>
        <a:xfrm>
          <a:off x="0" y="0"/>
          <a:ext cx="1817409" cy="2620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Реклама (продвижение) продукции (товаров и услуг)</a:t>
          </a:r>
          <a:endParaRPr lang="ru-RU" sz="2400" kern="1200" dirty="0"/>
        </a:p>
      </dsp:txBody>
      <dsp:txXfrm>
        <a:off x="0" y="0"/>
        <a:ext cx="1817409" cy="2620464"/>
      </dsp:txXfrm>
    </dsp:sp>
    <dsp:sp modelId="{B2E694C2-E5C1-4176-97C9-6540FC4CF206}">
      <dsp:nvSpPr>
        <dsp:cNvPr id="0" name=""/>
        <dsp:cNvSpPr/>
      </dsp:nvSpPr>
      <dsp:spPr>
        <a:xfrm>
          <a:off x="2730905" y="224785"/>
          <a:ext cx="3243927" cy="2423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Предприятие (организация)</a:t>
          </a:r>
          <a:endParaRPr lang="ru-RU" sz="3200" kern="1200" dirty="0"/>
        </a:p>
      </dsp:txBody>
      <dsp:txXfrm>
        <a:off x="2730905" y="224785"/>
        <a:ext cx="3243927" cy="2423951"/>
      </dsp:txXfrm>
    </dsp:sp>
    <dsp:sp modelId="{E286472C-094F-4EFC-B572-9711442585E2}">
      <dsp:nvSpPr>
        <dsp:cNvPr id="0" name=""/>
        <dsp:cNvSpPr/>
      </dsp:nvSpPr>
      <dsp:spPr>
        <a:xfrm>
          <a:off x="6812866" y="0"/>
          <a:ext cx="1896647" cy="2868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Анализ рынка товаров и услуг</a:t>
          </a:r>
          <a:endParaRPr lang="ru-RU" sz="2800" kern="1200" dirty="0"/>
        </a:p>
      </dsp:txBody>
      <dsp:txXfrm>
        <a:off x="6812866" y="0"/>
        <a:ext cx="1896647" cy="2868889"/>
      </dsp:txXfrm>
    </dsp:sp>
    <dsp:sp modelId="{03A26E50-417D-45D1-A173-38C1CF9B08DC}">
      <dsp:nvSpPr>
        <dsp:cNvPr id="0" name=""/>
        <dsp:cNvSpPr/>
      </dsp:nvSpPr>
      <dsp:spPr>
        <a:xfrm>
          <a:off x="978443" y="3196353"/>
          <a:ext cx="3251470" cy="1950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Входящие товары, услуги и сырьё</a:t>
          </a:r>
          <a:endParaRPr lang="ru-RU" sz="3100" kern="1200" dirty="0"/>
        </a:p>
      </dsp:txBody>
      <dsp:txXfrm>
        <a:off x="978443" y="3196353"/>
        <a:ext cx="3251470" cy="1950882"/>
      </dsp:txXfrm>
    </dsp:sp>
    <dsp:sp modelId="{7DB79AC9-A790-471F-ADF7-6B3DD4E91565}">
      <dsp:nvSpPr>
        <dsp:cNvPr id="0" name=""/>
        <dsp:cNvSpPr/>
      </dsp:nvSpPr>
      <dsp:spPr>
        <a:xfrm>
          <a:off x="4555061" y="3196353"/>
          <a:ext cx="3251470" cy="1950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Исходящие (выпуск продукции) товары услуги </a:t>
          </a:r>
          <a:endParaRPr lang="ru-RU" sz="3100" kern="1200" dirty="0"/>
        </a:p>
      </dsp:txBody>
      <dsp:txXfrm>
        <a:off x="4555061" y="3196353"/>
        <a:ext cx="3251470" cy="1950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B4C94A-67D2-4D59-907B-715EE38F0C6B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FD8C51-A141-4690-8EEC-2ADFBFAA2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6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0C112-069C-4A01-B0D0-C3662A37A255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744538-FACC-4461-AA33-D7B079BDF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BCAB5-4E61-4745-A995-268A160140F4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EE491-8EB4-43A7-888B-4BE5CF0F1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2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C9410-F62E-4FD5-8AE2-50F59571290C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3F49-37C3-42F6-9F80-CBE5AAF60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41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9EB4-558C-4547-BD6A-72109CA0A76D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AF2B4-D1D5-4FA1-98DB-BB6B17EDC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08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2BEE-9461-45A5-826D-9E5821F257F9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F469F-8711-4726-9972-27386C69D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67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51B4-AF37-4EC2-9F98-54AD554721F9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F4DBD-F919-4294-8F5F-00A316885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1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A8837-C12A-4E34-9C31-46F689B68435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B89F5-21D4-4667-BDCC-5143C5D89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2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FF0E4-BB16-405E-922F-4FBBB984BE95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0626-EB8F-407A-BA7A-1158200D3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45B6-23AC-4EF2-B9FE-58ED4237E17B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2815-A73F-48DC-8549-6BB53BF06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78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54F8E-0E93-4261-AE5D-05B2C1827849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FF958-BD4E-4F67-90BB-574334E8E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15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E834-2CEF-42E8-B0B4-A549AB08983C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068A-AF83-4ECE-9F41-768CC83A5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8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AAAAA"/>
            </a:gs>
            <a:gs pos="50000">
              <a:srgbClr val="E7E7E7"/>
            </a:gs>
            <a:gs pos="100000">
              <a:srgbClr val="FFFF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3F5E0-9FCD-4322-9AFC-E96D67EB32B3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D0BE8AD-4046-4030-A7A8-05B6A5E53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5" r:id="rId2"/>
    <p:sldLayoutId id="2147483843" r:id="rId3"/>
    <p:sldLayoutId id="2147483836" r:id="rId4"/>
    <p:sldLayoutId id="2147483837" r:id="rId5"/>
    <p:sldLayoutId id="2147483838" r:id="rId6"/>
    <p:sldLayoutId id="2147483839" r:id="rId7"/>
    <p:sldLayoutId id="2147483844" r:id="rId8"/>
    <p:sldLayoutId id="2147483845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13100"/>
            <a:ext cx="7992814" cy="3001963"/>
          </a:xfrm>
        </p:spPr>
        <p:txBody>
          <a:bodyPr/>
          <a:lstStyle/>
          <a:p>
            <a:endParaRPr lang="ru-RU" sz="3600" dirty="0" smtClean="0"/>
          </a:p>
          <a:p>
            <a:r>
              <a:rPr lang="ru-RU" sz="3600" b="1" dirty="0" smtClean="0"/>
              <a:t>направление </a:t>
            </a:r>
            <a:r>
              <a:rPr lang="ru-RU" sz="3600" b="1" dirty="0"/>
              <a:t>подготовки высшего </a:t>
            </a:r>
            <a:r>
              <a:rPr lang="ru-RU" sz="3600" b="1" dirty="0" smtClean="0"/>
              <a:t>образования</a:t>
            </a:r>
            <a:r>
              <a:rPr lang="ru-RU" sz="3600" dirty="0"/>
              <a:t> </a:t>
            </a:r>
          </a:p>
          <a:p>
            <a:r>
              <a:rPr lang="ru-RU" sz="3600" dirty="0"/>
              <a:t>38.04.04 ГОСУДАРСТВЕННОЕ И МУНИЦИПАЛЬНОЕ УПРАВЛЕНИЕ</a:t>
            </a:r>
          </a:p>
          <a:p>
            <a:pPr marL="457200" indent="-457200" algn="just" eaLnBrk="1" hangingPunct="1">
              <a:buFont typeface="Arial" charset="0"/>
              <a:buChar char="•"/>
            </a:pPr>
            <a:endParaRPr lang="ru-RU" altLang="ru-RU" sz="3600" dirty="0" smtClean="0">
              <a:solidFill>
                <a:schemeClr val="tx1"/>
              </a:solidFill>
            </a:endParaRPr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539750" y="1412875"/>
            <a:ext cx="7772400" cy="1584325"/>
          </a:xfrm>
        </p:spPr>
        <p:txBody>
          <a:bodyPr/>
          <a:lstStyle/>
          <a:p>
            <a:pPr eaLnBrk="1" hangingPunct="1"/>
            <a:r>
              <a:rPr lang="ru-RU" altLang="ru-RU" sz="3200" b="1" dirty="0"/>
              <a:t>ИНФОРМАЦИОННО-АНАЛИТИЧЕСКИЕ ТЕХНОЛОГИИ ГОСУДАРСТВЕННОГО И МУНИЦИПАЛЬНОГО УПРАВЛЕНИЯ</a:t>
            </a:r>
            <a:endParaRPr lang="ru-RU" alt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1975"/>
          </a:xfrm>
        </p:spPr>
        <p:txBody>
          <a:bodyPr/>
          <a:lstStyle/>
          <a:p>
            <a:pPr eaLnBrk="1" hangingPunct="1"/>
            <a:r>
              <a:rPr lang="ru-RU" altLang="ru-RU" smtClean="0"/>
              <a:t>Рекламно-коммерческие сайты</a:t>
            </a:r>
          </a:p>
        </p:txBody>
      </p:sp>
      <p:sp>
        <p:nvSpPr>
          <p:cNvPr id="9219" name="Объект 2"/>
          <p:cNvSpPr>
            <a:spLocks noGrp="1"/>
          </p:cNvSpPr>
          <p:nvPr>
            <p:ph sz="quarter" idx="1"/>
          </p:nvPr>
        </p:nvSpPr>
        <p:spPr>
          <a:xfrm>
            <a:off x="250825" y="765175"/>
            <a:ext cx="8642350" cy="5903913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На туристский рынок начинает активно проникать и внедряться электронная коммерция. Существуют электронные туристские офисы, например туристское бюро «Экспедиа» фирмы Microsoft, позволяющее любому владельцу кредитной карты приобрести тур, забронировать место на самолет или в отеле, приобрести билеты на зрелищные мероприятия и заказать напрокат автомобиль в любой точке земного шара. По оценкам немецких экспертов, около 25 % всех продаж турпродукта может в ближайшем будущем реализовываться через электронную коммерцию.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Требования к сайтам.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950" y="765175"/>
            <a:ext cx="8928100" cy="597693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Оформление сайта осуществляет обычно профессиональный </a:t>
            </a:r>
            <a:r>
              <a:rPr lang="ru-RU" dirty="0" err="1"/>
              <a:t>web</a:t>
            </a:r>
            <a:r>
              <a:rPr lang="ru-RU" dirty="0"/>
              <a:t>-мастер, который создает сайт и размещает на нем необходимую информацию. При создании сайта следует учесть несколько моментов: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сайт должен быть легкодоступным, т. е. время загрузки страницы не должно превышать 30 — 60 с и получение любой информации должно обеспечиваться за три клика (три щелчка мыши);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его имя должно быть легко запоминаемым;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информация на сайте должна быть точной и всегда актуальной, т. е. необходимо обеспечить своевременную и качественную поддержку сайта;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Сайт должен </a:t>
            </a:r>
            <a:r>
              <a:rPr lang="ru-RU" dirty="0"/>
              <a:t>быть </a:t>
            </a:r>
            <a:r>
              <a:rPr lang="ru-RU" dirty="0" smtClean="0"/>
              <a:t>прорекламирован</a:t>
            </a:r>
            <a:r>
              <a:rPr lang="ru-RU" dirty="0"/>
              <a:t>, и его адрес обязательно надо разместить на всех рекламно-информационных материалах фирмы.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По данным сервера «100 дорог» (</a:t>
            </a:r>
            <a:r>
              <a:rPr lang="ru-RU" dirty="0" smtClean="0"/>
              <a:t>www.tours.r</a:t>
            </a:r>
            <a:r>
              <a:rPr lang="en-US" sz="3300" dirty="0"/>
              <a:t>u</a:t>
            </a:r>
            <a:r>
              <a:rPr lang="ru-RU" dirty="0" smtClean="0"/>
              <a:t>), </a:t>
            </a:r>
            <a:r>
              <a:rPr lang="ru-RU" dirty="0"/>
              <a:t>собственные сайты в России имеют более 500 </a:t>
            </a:r>
            <a:r>
              <a:rPr lang="ru-RU" dirty="0" err="1"/>
              <a:t>туркомпаний</a:t>
            </a:r>
            <a:r>
              <a:rPr lang="ru-RU" dirty="0"/>
              <a:t>. Высокую активность проявляют московские туроператоры, которые через свои страницы осуществляют продвижение турпродуктов в регионы и осуществляют формирование турагентской сети.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1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0350"/>
            <a:ext cx="7529512" cy="648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68313" y="158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3200" b="1" dirty="0" smtClean="0"/>
              <a:t>ИНФОРМАЦИОННЫЕ ТЕХНОЛОГИИ </a:t>
            </a:r>
            <a:r>
              <a:rPr lang="ru-RU" altLang="ru-RU" sz="3200" b="1" dirty="0" smtClean="0"/>
              <a:t>НА </a:t>
            </a:r>
            <a:r>
              <a:rPr lang="ru-RU" altLang="ru-RU" sz="3200" b="1" dirty="0" smtClean="0"/>
              <a:t>БАЗЕ MICROSOFT OFFICE</a:t>
            </a:r>
            <a:endParaRPr lang="ru-RU" altLang="ru-RU" sz="3200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8229600" cy="561657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/>
              <a:t>ИСПОЛЬЗОВАНИЕ </a:t>
            </a:r>
            <a:r>
              <a:rPr lang="ru-RU" sz="2400" b="1" dirty="0" smtClean="0"/>
              <a:t>MICROSOFT EXCEL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Функции табличных процессоров весьма разнообразны: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создание и редактирование электронных таблиц;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оформление и печать электронных таблиц;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создание многотабличных документов, объединенных формулами;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построение диаграмм, их модификация и решение экономических задач графическими методами;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работа </a:t>
            </a:r>
            <a:r>
              <a:rPr lang="ru-RU" sz="2400" dirty="0"/>
              <a:t>с электронными таблицами как с базами данных: сортировка таблиц, выборка данных по запросам;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создание итоговых и сводных таблиц;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использование информации при построении таблиц из внешних баз данных;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решение экономических задач типа «что-если» путем подбора параметров;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решение оптимизационных задач;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статистическая обработка данных;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создание слайд-шоу;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разработка макрокоманд, настройка экрана электронных таблиц под потребности пользователя и т. д.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68313" y="79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3200" b="1" dirty="0" smtClean="0"/>
              <a:t>СОЗДАНИЕ БАЗ ДАННЫХ </a:t>
            </a:r>
            <a:r>
              <a:rPr lang="ru-RU" altLang="ru-RU" sz="3200" b="1" dirty="0" smtClean="0"/>
              <a:t>СРЕДСТВАМИ </a:t>
            </a:r>
            <a:r>
              <a:rPr lang="ru-RU" altLang="ru-RU" sz="3200" b="1" dirty="0" smtClean="0"/>
              <a:t>MICROSOFT ACCESS</a:t>
            </a:r>
            <a:endParaRPr lang="ru-RU" altLang="ru-RU" sz="3200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29600" cy="56896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Основные понятия реляционных баз данных</a:t>
            </a:r>
            <a:endParaRPr lang="ru-RU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База данных (БД) — это совокупность специальным образом организованных и взаимосвязанных данных по конкретной предметной области, хранимых на внешних носителях информации и управляемых средствами СУБД. В базе данных обеспечивается логическая взаимосвязь хранимых данных и их минимально необходимая избыточность. По способу организации данных различают иерархические, сетевые и реляционные базы данных. Последние являются наиболее распространенными, и данные в них структурированы в виде отдельных таблиц (отношений). Причем эти таблицы обладают рядом особенностей, в частности, каждый столбец имеет уникальное имя, значения в таблице представляют собой элементарные данные, смысловое содержание строк таблицы не зависит от их местоположения, отсутствуют повторяющиеся строки.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ИНФОРМАЦИОННЫЕ ТЕХНОЛОГИИ </a:t>
            </a:r>
            <a:r>
              <a:rPr lang="ru-RU" b="1" dirty="0" smtClean="0"/>
              <a:t>В </a:t>
            </a:r>
            <a:r>
              <a:rPr lang="ru-RU" b="1" dirty="0" smtClean="0"/>
              <a:t>ОБЛАСТИ КОММУНИКАЦИИ</a:t>
            </a:r>
            <a:endParaRPr lang="ru-RU" dirty="0"/>
          </a:p>
        </p:txBody>
      </p:sp>
      <p:sp>
        <p:nvSpPr>
          <p:cNvPr id="31747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Информационные технологии следует рассматривать как новый канал коммуникации.</a:t>
            </a:r>
          </a:p>
          <a:p>
            <a:pPr eaLnBrk="1" hangingPunct="1"/>
            <a:r>
              <a:rPr lang="ru-RU" altLang="ru-RU" smtClean="0"/>
              <a:t>В Информационных  технологиях представлены все три известных человечеству вида коммуникации: 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ru-RU" altLang="ru-RU" smtClean="0"/>
              <a:t>межличностные, 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ru-RU" altLang="ru-RU" smtClean="0"/>
              <a:t>групповые 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ru-RU" altLang="ru-RU" smtClean="0"/>
              <a:t>массовые.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7772400" cy="6334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Коммуникации</a:t>
            </a:r>
            <a:endParaRPr lang="ru-RU" dirty="0"/>
          </a:p>
        </p:txBody>
      </p:sp>
      <p:sp>
        <p:nvSpPr>
          <p:cNvPr id="32771" name="Объект 2"/>
          <p:cNvSpPr>
            <a:spLocks noGrp="1"/>
          </p:cNvSpPr>
          <p:nvPr>
            <p:ph sz="quarter" idx="1"/>
          </p:nvPr>
        </p:nvSpPr>
        <p:spPr>
          <a:xfrm>
            <a:off x="431800" y="1412776"/>
            <a:ext cx="8280400" cy="4562475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Межличностное общение считается одной из первых форм коммуникации: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altLang="ru-RU" dirty="0" smtClean="0"/>
              <a:t>Электронная почта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altLang="ru-RU" dirty="0" smtClean="0"/>
              <a:t>Текстовая </a:t>
            </a:r>
            <a:r>
              <a:rPr lang="en-US" altLang="ru-RU" dirty="0" smtClean="0"/>
              <a:t>on-line </a:t>
            </a:r>
            <a:r>
              <a:rPr lang="ru-RU" altLang="ru-RU" dirty="0" smtClean="0"/>
              <a:t>связь 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altLang="ru-RU" dirty="0" smtClean="0"/>
              <a:t>Голосовая связь ± видео</a:t>
            </a:r>
          </a:p>
          <a:p>
            <a:pPr eaLnBrk="1" hangingPunct="1"/>
            <a:r>
              <a:rPr lang="ru-RU" altLang="ru-RU" dirty="0" smtClean="0"/>
              <a:t>Поддержка работы с группами.</a:t>
            </a:r>
          </a:p>
          <a:p>
            <a:pPr eaLnBrk="1" hangingPunct="1"/>
            <a:r>
              <a:rPr lang="ru-RU" altLang="ru-RU" dirty="0" smtClean="0"/>
              <a:t>Последние (телевидение, радио, пресса) ориентируются в основном на общение с массовыми аудиториями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1975"/>
          </a:xfrm>
        </p:spPr>
        <p:txBody>
          <a:bodyPr/>
          <a:lstStyle/>
          <a:p>
            <a:pPr eaLnBrk="1" hangingPunct="1"/>
            <a:r>
              <a:rPr lang="ru-RU" altLang="ru-RU" smtClean="0"/>
              <a:t>Коммуникации</a:t>
            </a:r>
          </a:p>
        </p:txBody>
      </p:sp>
      <p:sp>
        <p:nvSpPr>
          <p:cNvPr id="33795" name="Объект 2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507412" cy="554355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Межличностная коммуникация в Сети имеет свою специфику, так как исключает психологическое (и, конечно, физическое) давление на оппонента, что порождает чувство свободы, граничащее с ощущением вседозволенности. Именно поэтому анонимная коммуникация в Сети получила самое широкое распространение, о чем говорит массовое использование интернетовских кличек («nick-names»).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ru-RU" altLang="ru-RU" smtClean="0"/>
              <a:t>Коммуникации</a:t>
            </a:r>
          </a:p>
        </p:txBody>
      </p:sp>
      <p:sp>
        <p:nvSpPr>
          <p:cNvPr id="34819" name="Объект 2"/>
          <p:cNvSpPr>
            <a:spLocks noGrp="1"/>
          </p:cNvSpPr>
          <p:nvPr>
            <p:ph sz="quarter" idx="1"/>
          </p:nvPr>
        </p:nvSpPr>
        <p:spPr>
          <a:xfrm>
            <a:off x="250825" y="620713"/>
            <a:ext cx="8435975" cy="5832475"/>
          </a:xfrm>
        </p:spPr>
        <p:txBody>
          <a:bodyPr/>
          <a:lstStyle/>
          <a:p>
            <a:pPr eaLnBrk="1" hangingPunct="1"/>
            <a:r>
              <a:rPr lang="ru-RU" altLang="ru-RU" smtClean="0"/>
              <a:t>Групповое общение в Интернете имеет столько потенциальных возможностей, что, возможно, является наиболее перспективным полем деятельности для специалиста по связям с общественностью. Дело в том, что Интернет стал удобным местом встреч для различных групп по интересам, профессиональных сообществ, потребительских ассоциаций и т.п. Интернет-сообщества возникают вокруг определенных электронных ресурсов и эксплуатируют естественное стремление людей к общению с единомышленниками. </a:t>
            </a:r>
            <a:endParaRPr lang="en-US" altLang="ru-RU" smtClean="0"/>
          </a:p>
          <a:p>
            <a:pPr eaLnBrk="1" hangingPunct="1"/>
            <a:r>
              <a:rPr lang="ru-RU" altLang="ru-RU" smtClean="0"/>
              <a:t>Групповые рассылки, форумы, чаты, клубы.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Корпоративный </a:t>
            </a:r>
            <a:r>
              <a:rPr lang="ru-RU" dirty="0" err="1"/>
              <a:t>вэб</a:t>
            </a:r>
            <a:r>
              <a:rPr lang="ru-RU" dirty="0"/>
              <a:t>-сайт 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8518525" cy="5865813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Корпоративный интернет-сайт является еще одним важнейшим инструментом работы специалиста по связям с общественностью в глобальной Сети. При этом очень важно отметить, что, согласно сложившейся мировой практике, именно на PR-специалистов возлагаются обязанности по подготовке и написанию информационного содержания корпоративных вэб-сайтов. При работе над содержанием вэб-сайта нужно всегда помнить, что самым ценным на сайте является уникальная информация.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Содержание</a:t>
            </a:r>
          </a:p>
        </p:txBody>
      </p:sp>
      <p:sp>
        <p:nvSpPr>
          <p:cNvPr id="7171" name="Объект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ru-RU" altLang="ru-RU" sz="3600" dirty="0" smtClean="0"/>
              <a:t>Структура работы предприятия</a:t>
            </a:r>
            <a:endParaRPr lang="ru-RU" altLang="ru-RU" sz="3600" dirty="0" smtClean="0"/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ru-RU" altLang="ru-RU" sz="3600" dirty="0" smtClean="0"/>
              <a:t> </a:t>
            </a:r>
            <a:r>
              <a:rPr lang="ru-RU" altLang="ru-RU" sz="3600" dirty="0" smtClean="0"/>
              <a:t>Основные типы информационных технологий по видам деятельности предприятия</a:t>
            </a:r>
            <a:endParaRPr lang="ru-RU" altLang="ru-RU" sz="3600" dirty="0" smtClean="0"/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ru-RU" altLang="ru-RU" sz="3600" dirty="0" smtClean="0"/>
              <a:t>Сайт предприятия</a:t>
            </a:r>
            <a:endParaRPr lang="ru-RU" altLang="ru-RU" sz="3600" dirty="0" smtClean="0"/>
          </a:p>
          <a:p>
            <a:pPr marL="0" indent="0" eaLnBrk="1" hangingPunct="1">
              <a:buNone/>
            </a:pPr>
            <a:endParaRPr lang="ru-RU" alt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Корпоративный </a:t>
            </a:r>
            <a:r>
              <a:rPr lang="ru-RU" dirty="0" err="1" smtClean="0"/>
              <a:t>вэб</a:t>
            </a:r>
            <a:r>
              <a:rPr lang="ru-RU" dirty="0" smtClean="0"/>
              <a:t>-сайт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713"/>
            <a:ext cx="8229600" cy="60483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Практика функционирования корпоративных </a:t>
            </a:r>
            <a:r>
              <a:rPr lang="ru-RU" dirty="0" err="1"/>
              <a:t>вэб</a:t>
            </a:r>
            <a:r>
              <a:rPr lang="ru-RU" dirty="0"/>
              <a:t>-сайтов показывает, что наибольшее распространение получили следующие типовые информационные блоки или разделы стандартного </a:t>
            </a:r>
            <a:r>
              <a:rPr lang="ru-RU" dirty="0" err="1"/>
              <a:t>вэб</a:t>
            </a:r>
            <a:r>
              <a:rPr lang="ru-RU" dirty="0"/>
              <a:t>-сайта: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история организации;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обращение к посетителям сайта от первого лица организации;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профиль деятельности, услуги и продукция организации;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анонсы проводимых организацией мероприятий;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часто задаваемые вопросы и ответы на них;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конференции для посетителей;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вопросы представителям (руководителям) организации;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чаты;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обратная </a:t>
            </a:r>
            <a:r>
              <a:rPr lang="ru-RU" dirty="0" smtClean="0"/>
              <a:t>связь.</a:t>
            </a:r>
            <a:endParaRPr lang="ru-RU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Мультимедиа средства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sz="quarter" idx="1"/>
          </p:nvPr>
        </p:nvSpPr>
        <p:spPr>
          <a:xfrm>
            <a:off x="900113" y="1484313"/>
            <a:ext cx="7772400" cy="4465637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Программы для создания презентаций</a:t>
            </a:r>
          </a:p>
          <a:p>
            <a:pPr eaLnBrk="1" hangingPunct="1"/>
            <a:r>
              <a:rPr lang="ru-RU" altLang="ru-RU" sz="3600" smtClean="0"/>
              <a:t>Обработка графических изображений</a:t>
            </a:r>
          </a:p>
          <a:p>
            <a:pPr eaLnBrk="1" hangingPunct="1"/>
            <a:r>
              <a:rPr lang="ru-RU" altLang="ru-RU" sz="3600" smtClean="0"/>
              <a:t>Обработка звука</a:t>
            </a:r>
          </a:p>
          <a:p>
            <a:pPr eaLnBrk="1" hangingPunct="1"/>
            <a:r>
              <a:rPr lang="ru-RU" altLang="ru-RU" sz="3600" smtClean="0"/>
              <a:t>Создание видеофильмов. </a:t>
            </a:r>
            <a:r>
              <a:rPr lang="en-US" altLang="ru-RU" sz="3600" smtClean="0"/>
              <a:t>(You Tube</a:t>
            </a:r>
            <a:r>
              <a:rPr lang="ru-RU" altLang="ru-RU" sz="3600" smtClean="0"/>
              <a:t>, </a:t>
            </a:r>
            <a:r>
              <a:rPr lang="en-US" altLang="ru-RU" sz="3600" smtClean="0"/>
              <a:t>Ru Tube)</a:t>
            </a: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3412"/>
          </a:xfrm>
        </p:spPr>
        <p:txBody>
          <a:bodyPr/>
          <a:lstStyle/>
          <a:p>
            <a:pPr algn="ctr"/>
            <a:r>
              <a:rPr lang="ru-RU" altLang="ru-RU" smtClean="0"/>
              <a:t>Массовое воздействие</a:t>
            </a:r>
          </a:p>
        </p:txBody>
      </p:sp>
      <p:sp>
        <p:nvSpPr>
          <p:cNvPr id="38915" name="Объект 2"/>
          <p:cNvSpPr>
            <a:spLocks noGrp="1"/>
          </p:cNvSpPr>
          <p:nvPr>
            <p:ph sz="quarter" idx="1"/>
          </p:nvPr>
        </p:nvSpPr>
        <p:spPr>
          <a:xfrm>
            <a:off x="914400" y="1844675"/>
            <a:ext cx="7772400" cy="4175125"/>
          </a:xfrm>
        </p:spPr>
        <p:txBody>
          <a:bodyPr/>
          <a:lstStyle/>
          <a:p>
            <a:r>
              <a:rPr lang="ru-RU" altLang="ru-RU" smtClean="0"/>
              <a:t>Через популярные сайты, порталы. Массовое воздействие. </a:t>
            </a:r>
          </a:p>
          <a:p>
            <a:r>
              <a:rPr lang="ru-RU" altLang="ru-RU" smtClean="0"/>
              <a:t>Создание общественного мнения.</a:t>
            </a:r>
          </a:p>
          <a:p>
            <a:r>
              <a:rPr lang="ru-RU" altLang="ru-RU" smtClean="0"/>
              <a:t>Искажение информации.</a:t>
            </a:r>
          </a:p>
          <a:p>
            <a:r>
              <a:rPr lang="ru-RU" altLang="ru-RU" smtClean="0"/>
              <a:t>Отсутствие ответственности.</a:t>
            </a:r>
          </a:p>
          <a:p>
            <a:r>
              <a:rPr lang="ru-RU" altLang="ru-RU" smtClean="0"/>
              <a:t>«Жаренные» факты, информация.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9275"/>
            <a:ext cx="8229600" cy="6119813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/>
              <a:t>И</a:t>
            </a:r>
            <a:r>
              <a:rPr lang="ru-RU" sz="4000" b="1" dirty="0" smtClean="0"/>
              <a:t>нтернет-технологии </a:t>
            </a:r>
            <a:r>
              <a:rPr lang="ru-RU" sz="4000" b="1" dirty="0"/>
              <a:t>имеют значительные возможности, которые: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позволяют поддерживать круглосуточную связь с целевыми аудиториями;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развивают возможность мгновенно реагировать на изменения ситуации на рынке;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служат дешевым каналом глобальной коммуникации;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создают условия для получения информации о потребностях, мнениях и требованиях целевых аудиторий;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предоставляют возможность аудитории свободно общаться с вами, осуществляя тем самым двустороннюю связь;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добиваются значительной экономии расходов, выделяемых на связи с </a:t>
            </a:r>
            <a:r>
              <a:rPr lang="ru-RU" dirty="0" smtClean="0"/>
              <a:t>общественностью.</a:t>
            </a:r>
            <a:endParaRPr lang="ru-RU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138138"/>
          </a:xfrm>
        </p:spPr>
        <p:txBody>
          <a:bodyPr/>
          <a:lstStyle/>
          <a:p>
            <a:pPr algn="ctr"/>
            <a:r>
              <a:rPr lang="ru-RU" sz="3600" dirty="0" smtClean="0"/>
              <a:t>Принципиальная схема работы предприятия (организации)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7829863"/>
              </p:ext>
            </p:extLst>
          </p:nvPr>
        </p:nvGraphicFramePr>
        <p:xfrm>
          <a:off x="179512" y="1447800"/>
          <a:ext cx="8784976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 rot="10800000">
            <a:off x="1979712" y="2060509"/>
            <a:ext cx="93610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6084168" y="2060510"/>
            <a:ext cx="93610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3059829" y="4072757"/>
            <a:ext cx="64807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5148062" y="4005065"/>
            <a:ext cx="648073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5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Информационные технологии для : рекламы предприятия</a:t>
            </a:r>
            <a:endParaRPr lang="ru-RU" sz="3200" dirty="0"/>
          </a:p>
        </p:txBody>
      </p:sp>
      <p:pic>
        <p:nvPicPr>
          <p:cNvPr id="542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5698824" cy="275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2417" y="4365104"/>
            <a:ext cx="81266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Создание сайтов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Создание рекламной продукции : визитки, брошюры, </a:t>
            </a:r>
          </a:p>
          <a:p>
            <a:r>
              <a:rPr lang="ru-RU" sz="2400" dirty="0" smtClean="0"/>
              <a:t>буклеты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Рассылка электронных писем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Участие в социальных сетях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Создание видеороликов и презентаций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38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3580" y="274638"/>
            <a:ext cx="3903220" cy="200223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Информационные технологии для : рекламы предприятия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542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23" y="188640"/>
            <a:ext cx="4191882" cy="202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83580" y="2368550"/>
            <a:ext cx="43604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Интернет, вычислительная техника, программы создания сайтов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Вычислительная техника,  оргтехника, текстовые редакторы, издательские программы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Интернет, вычислит. Тех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Интернет, вычислит. Тех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Вычислительная техника, видеоаппаратура,  </a:t>
            </a:r>
            <a:r>
              <a:rPr lang="ru-RU" sz="2400" dirty="0" err="1" smtClean="0">
                <a:solidFill>
                  <a:srgbClr val="FF0000"/>
                </a:solidFill>
              </a:rPr>
              <a:t>видеоредакторы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415" y="2368550"/>
            <a:ext cx="45411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Создание сайтов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Создание рекламной продукции : визитки, брошюры, буклеты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Рассылка электронных писем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Участие в социальных сетях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Создание видеороликов и презентаций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9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Информационные технологии для : Работы с рынками сбыта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861048"/>
            <a:ext cx="4401591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Изучение сайтов аналогичных товаров и услуг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Изучение спроса на аналогичную продукцию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Анализ рынка по регионам и странам</a:t>
            </a:r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8760"/>
            <a:ext cx="57606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80112" y="4007098"/>
            <a:ext cx="2952328" cy="20162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Вычислительная техника.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Интернет.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Поисковые системы.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Программы переводчики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5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Информационные технологии для : рекламы предприятия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1628800"/>
            <a:ext cx="4608513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Работа с поставщиками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Анализ рынка.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Изучение технологий</a:t>
            </a:r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620781" cy="3993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55976" y="3284984"/>
            <a:ext cx="3744416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Вычислительная техника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Интернет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Поисковые системы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База поставщиков и производителей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Складская программа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745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Информационные технологии для : рекламы предприятия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1340768"/>
            <a:ext cx="51125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dirty="0">
                <a:solidFill>
                  <a:prstClr val="black"/>
                </a:solidFill>
              </a:rPr>
              <a:t>Работа с </a:t>
            </a:r>
            <a:r>
              <a:rPr lang="ru-RU" sz="2400" dirty="0" smtClean="0">
                <a:solidFill>
                  <a:prstClr val="black"/>
                </a:solidFill>
              </a:rPr>
              <a:t>потребителями</a:t>
            </a: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dirty="0">
                <a:solidFill>
                  <a:prstClr val="black"/>
                </a:solidFill>
              </a:rPr>
              <a:t>Анализ рынка.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prstClr val="black"/>
                </a:solidFill>
              </a:rPr>
              <a:t>Управление технологическими процессами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prstClr val="black"/>
                </a:solidFill>
              </a:rPr>
              <a:t>Автоматизация производства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prstClr val="black"/>
                </a:solidFill>
              </a:rPr>
              <a:t>Автоматизация контроля качества</a:t>
            </a: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583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23689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23929" y="3649092"/>
            <a:ext cx="5112568" cy="304698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Вычислительная техника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Интернет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Поисковые системы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Клиентская база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Программы автоматизации производства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Программы контроля качества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Складская программа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261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528392" cy="1512168"/>
          </a:xfrm>
        </p:spPr>
        <p:txBody>
          <a:bodyPr/>
          <a:lstStyle/>
          <a:p>
            <a:r>
              <a:rPr lang="ru-RU" dirty="0" smtClean="0"/>
              <a:t>Управление предприятием</a:t>
            </a:r>
            <a:endParaRPr lang="ru-RU" dirty="0"/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115"/>
            <a:ext cx="4248472" cy="209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276872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Планирование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Учет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Работа с персоналом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Документооборот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Юридическое сопровождение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Финансы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Коммуникация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2276872"/>
            <a:ext cx="5328592" cy="41549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Программы управления предприятием Календари, ежедневники,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Складские программы, табеля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Кадровые программы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Делопроизводство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Юридические консультационные системы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Бухгалтерские программы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Локальные и глобальные сети, программы общения по сети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9636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416</TotalTime>
  <Words>1223</Words>
  <Application>Microsoft Office PowerPoint</Application>
  <PresentationFormat>Экран (4:3)</PresentationFormat>
  <Paragraphs>157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</vt:lpstr>
      <vt:lpstr>Franklin Gothic Book</vt:lpstr>
      <vt:lpstr>Perpetua</vt:lpstr>
      <vt:lpstr>Wingdings</vt:lpstr>
      <vt:lpstr>Wingdings 2</vt:lpstr>
      <vt:lpstr>Справедливость</vt:lpstr>
      <vt:lpstr>ИНФОРМАЦИОННО-АНАЛИТИЧЕСКИЕ ТЕХНОЛОГИИ ГОСУДАРСТВЕННОГО И МУНИЦИПАЛЬНОГО УПРАВЛЕНИЯ</vt:lpstr>
      <vt:lpstr>Содержание</vt:lpstr>
      <vt:lpstr>Принципиальная схема работы предприятия (организации)</vt:lpstr>
      <vt:lpstr>Информационные технологии для : рекламы предприятия</vt:lpstr>
      <vt:lpstr>Информационные технологии для : рекламы предприятия</vt:lpstr>
      <vt:lpstr>Информационные технологии для : Работы с рынками сбыта</vt:lpstr>
      <vt:lpstr>Информационные технологии для : рекламы предприятия</vt:lpstr>
      <vt:lpstr>Информационные технологии для : рекламы предприятия</vt:lpstr>
      <vt:lpstr>Управление предприятием</vt:lpstr>
      <vt:lpstr>Рекламно-коммерческие сайты</vt:lpstr>
      <vt:lpstr>Требования к сайтам.</vt:lpstr>
      <vt:lpstr>Презентация PowerPoint</vt:lpstr>
      <vt:lpstr>ИНФОРМАЦИОННЫЕ ТЕХНОЛОГИИ НА БАЗЕ MICROSOFT OFFICE</vt:lpstr>
      <vt:lpstr>СОЗДАНИЕ БАЗ ДАННЫХ СРЕДСТВАМИ MICROSOFT ACCESS</vt:lpstr>
      <vt:lpstr>ИНФОРМАЦИОННЫЕ ТЕХНОЛОГИИ В ОБЛАСТИ КОММУНИКАЦИИ</vt:lpstr>
      <vt:lpstr>Коммуникации</vt:lpstr>
      <vt:lpstr>Коммуникации</vt:lpstr>
      <vt:lpstr>Коммуникации</vt:lpstr>
      <vt:lpstr>Корпоративный вэб-сайт </vt:lpstr>
      <vt:lpstr>Корпоративный вэб-сайт</vt:lpstr>
      <vt:lpstr>Мультимедиа средства</vt:lpstr>
      <vt:lpstr>Массовое воздействие</vt:lpstr>
      <vt:lpstr>Выводы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ТЕХНОЛОГИИ В СОЦИАЛЬНО-КУЛЬТУРНОМ СЕРВИСЕ И ТУРИЗМЕ</dc:title>
  <dc:creator>Павел</dc:creator>
  <cp:lastModifiedBy>Павел</cp:lastModifiedBy>
  <cp:revision>37</cp:revision>
  <dcterms:created xsi:type="dcterms:W3CDTF">2010-10-22T12:38:24Z</dcterms:created>
  <dcterms:modified xsi:type="dcterms:W3CDTF">2015-04-09T13:22:35Z</dcterms:modified>
</cp:coreProperties>
</file>