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0" r:id="rId4"/>
    <p:sldId id="261" r:id="rId5"/>
    <p:sldId id="263" r:id="rId6"/>
    <p:sldId id="269" r:id="rId7"/>
    <p:sldId id="257" r:id="rId8"/>
    <p:sldId id="270" r:id="rId9"/>
    <p:sldId id="264" r:id="rId10"/>
    <p:sldId id="271" r:id="rId11"/>
    <p:sldId id="259" r:id="rId12"/>
    <p:sldId id="262" r:id="rId13"/>
    <p:sldId id="273" r:id="rId14"/>
    <p:sldId id="272" r:id="rId15"/>
    <p:sldId id="265" r:id="rId16"/>
    <p:sldId id="274" r:id="rId17"/>
    <p:sldId id="258" r:id="rId18"/>
    <p:sldId id="275" r:id="rId19"/>
    <p:sldId id="266" r:id="rId20"/>
    <p:sldId id="276" r:id="rId21"/>
    <p:sldId id="267" r:id="rId22"/>
    <p:sldId id="277" r:id="rId23"/>
    <p:sldId id="268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1CBFA4-23DF-4451-B69C-D903A8A76339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80D953-E193-43F3-9716-4C454F0CAE7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D%D1%84%D0%BE%D1%80%D0%BC%D0%B0%D1%86%D0%B8%D0%BE%D0%BD%D0%BD%D0%B0%D1%8F_%D1%81%D0%B8%D1%81%D1%82%D0%B5%D0%BC%D0%B0" TargetMode="External"/><Relationship Id="rId2" Type="http://schemas.openxmlformats.org/officeDocument/2006/relationships/hyperlink" Target="http://ru.wikipedia.org/wiki/%D0%A2%D0%B5%D0%BB%D0%B5%D0%B2%D0%B8%D0%B4%D0%B5%D0%BD%D0%B8%D0%B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1%80%D0%B5%D0%B4%D0%BF%D1%80%D0%B8%D1%8F%D1%82%D0%B8%D0%B5" TargetMode="External"/><Relationship Id="rId2" Type="http://schemas.openxmlformats.org/officeDocument/2006/relationships/hyperlink" Target="http://ru.wikipedia.org/wiki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u.wikipedia.org/wiki/%D0%9E%D1%84%D0%B8%D1%81-%D0%BC%D0%B5%D0%BD%D0%B5%D0%B4%D0%B6%D0%B5%D1%80" TargetMode="External"/><Relationship Id="rId5" Type="http://schemas.openxmlformats.org/officeDocument/2006/relationships/hyperlink" Target="http://ru.wikipedia.org/wiki/%D0%90%D0%B2%D1%82%D0%BE%D1%81%D0%B0%D0%BB%D0%BE%D0%BD" TargetMode="External"/><Relationship Id="rId4" Type="http://schemas.openxmlformats.org/officeDocument/2006/relationships/hyperlink" Target="http://ru.wikipedia.org/wiki/%D0%9F%D1%80%D0%B8%D0%BA%D0%B0%D0%B7%D1%87%D0%B8%D0%BA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0%D1%82%D0%B8%D0%BD%D1%81%D0%BA%D0%B8%D0%B9_%D1%8F%D0%B7%D1%8B%D0%BA" TargetMode="External"/><Relationship Id="rId2" Type="http://schemas.openxmlformats.org/officeDocument/2006/relationships/hyperlink" Target="http://ru.wikipedia.org/wiki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1%80%D0%B5%D1%87%D0%B5%D1%81%D0%BA%D0%B8%D0%B9_%D1%8F%D0%B7%D1%8B%D0%BA" TargetMode="External"/><Relationship Id="rId2" Type="http://schemas.openxmlformats.org/officeDocument/2006/relationships/hyperlink" Target="http://ru.wikipedia.org/wik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B%D0%BE%D0%B3%D0%BE%D1%81" TargetMode="External"/><Relationship Id="rId4" Type="http://schemas.openxmlformats.org/officeDocument/2006/relationships/hyperlink" Target="http://ru.wikipedia.org/wiki/%D0%94%D1%80%D0%B5%D0%B2%D0%BD%D0%B5%D0%B3%D1%80%D0%B5%D1%87%D0%B5%D1%81%D0%BA%D0%B8%D0%B9_%D1%8F%D0%B7%D1%8B%D0%B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0%B5%D1%85%D0%BD%D0%BE%D0%BB%D0%BE%D0%B3%D0%B8%D1%8F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" TargetMode="External"/><Relationship Id="rId5" Type="http://schemas.openxmlformats.org/officeDocument/2006/relationships/hyperlink" Target="http://ru.wikipedia.org/wiki/%D0%94%D0%B0%D0%BD%D0%BD%D1%8B%D0%B5_(%D0%B2%D1%8B%D1%87%D0%B8%D1%81%D0%BB%D0%B8%D1%82%D0%B5%D0%BB%D1%8C%D0%BD%D0%B0%D1%8F_%D1%82%D0%B5%D1%85%D0%BD%D0%B8%D0%BA%D0%B0)" TargetMode="External"/><Relationship Id="rId4" Type="http://schemas.openxmlformats.org/officeDocument/2006/relationships/hyperlink" Target="http://ru.wikipedia.org/wiki/%D0%9E%D0%B1%D1%80%D0%B0%D0%B1%D0%BE%D1%82%D0%BA%D0%B0_%D0%B4%D0%B0%D0%BD%D0%BD%D1%8B%D1%8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1%80%D0%BE%D0%B3%D1%80%D0%B0%D0%BC%D0%BC%D0%BD%D0%BE%D0%B5_%D0%BE%D0%B1%D0%B5%D1%81%D0%BF%D0%B5%D1%87%D0%B5%D0%BD%D0%B8%D0%B5" TargetMode="External"/><Relationship Id="rId2" Type="http://schemas.openxmlformats.org/officeDocument/2006/relationships/hyperlink" Target="http://ru.wikipedia.org/wiki/%D0%9A%D0%BE%D0%BC%D0%BF%D1%8C%D1%8E%D1%82%D0%B5%D1%80%D0%BD%D1%8B%D0%B5_%D1%82%D0%B5%D1%85%D0%BD%D0%BE%D0%BB%D0%BE%D0%B3%D0%B8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" TargetMode="External"/><Relationship Id="rId2" Type="http://schemas.openxmlformats.org/officeDocument/2006/relationships/hyperlink" Target="http://ru.wikipedia.org/wiki/%D0%AE%D0%9D%D0%95%D0%A1%D0%9A%D0%9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7%D0%B0%D0%BF%D0%BE%D0%BC%D0%B8%D0%BD%D0%B0%D1%8E%D1%89%D0%B5%D0%B5_%D1%83%D1%81%D1%82%D1%80%D0%BE%D0%B9%D1%81%D1%82%D0%B2%D0%BE" TargetMode="External"/><Relationship Id="rId2" Type="http://schemas.openxmlformats.org/officeDocument/2006/relationships/hyperlink" Target="http://ru.wikipedia.org/wiki/%D0%90%D0%BB%D0%B3%D0%BE%D1%80%D0%B8%D1%82%D0%B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596008"/>
          </a:xfrm>
        </p:spPr>
        <p:txBody>
          <a:bodyPr/>
          <a:lstStyle/>
          <a:p>
            <a:r>
              <a:rPr lang="ru-RU" sz="4800" dirty="0" err="1" smtClean="0"/>
              <a:t>Информационые</a:t>
            </a:r>
            <a:r>
              <a:rPr lang="ru-RU" sz="4800" dirty="0" smtClean="0"/>
              <a:t> технологии в менеджменте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Бордовский Павел Георгиевич</a:t>
            </a:r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(кафедра экономики спорта и финансов)</a:t>
            </a:r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</a:t>
            </a:r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718" y="188639"/>
            <a:ext cx="856895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Национальный государственный Университет </a:t>
            </a:r>
            <a:r>
              <a:rPr lang="ru-RU" sz="2200" b="1" dirty="0" smtClean="0"/>
              <a:t>физической </a:t>
            </a:r>
            <a:r>
              <a:rPr lang="ru-RU" sz="2200" b="1" dirty="0"/>
              <a:t>культуры</a:t>
            </a:r>
            <a:r>
              <a:rPr lang="ru-RU" sz="2200" b="1" dirty="0" smtClean="0"/>
              <a:t>,</a:t>
            </a:r>
          </a:p>
          <a:p>
            <a:pPr algn="ctr"/>
            <a:r>
              <a:rPr lang="ru-RU" sz="2200" b="1" dirty="0" smtClean="0"/>
              <a:t> </a:t>
            </a:r>
            <a:r>
              <a:rPr lang="ru-RU" sz="2200" b="1" dirty="0"/>
              <a:t>спорта и здоровья  им. П. Ф. Лесгафта, </a:t>
            </a:r>
            <a:r>
              <a:rPr lang="ru-RU" sz="2200" b="1" dirty="0" smtClean="0"/>
              <a:t>Санкт-Петербург</a:t>
            </a:r>
            <a:r>
              <a:rPr lang="ru-RU" sz="2300" b="1" dirty="0"/>
              <a:t> </a:t>
            </a:r>
            <a:endParaRPr lang="ru-RU" sz="2300" dirty="0"/>
          </a:p>
          <a:p>
            <a:pPr algn="ctr"/>
            <a:r>
              <a:rPr lang="ru-RU" dirty="0"/>
              <a:t>Институт экономики и социальных </a:t>
            </a:r>
            <a:r>
              <a:rPr lang="ru-RU" dirty="0" smtClean="0"/>
              <a:t>технологий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9268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Дисциплина информационных технологий</a:t>
            </a:r>
          </a:p>
          <a:p>
            <a:r>
              <a:rPr lang="ru-RU" dirty="0"/>
              <a:t>В широком понимании ИТ охватывает все области передачи, хранения и восприятия информации и не только компьютерные технологии. При этом ИТ часто ассоциируют именно с компьютерными технологиями, и это не случайно: появление компьютеров вывело ИТ на новый уровень. Как когда-то </a:t>
            </a:r>
            <a:r>
              <a:rPr lang="ru-RU" dirty="0">
                <a:hlinkClick r:id="rId2" tooltip="Телевидение"/>
              </a:rPr>
              <a:t>телевидение</a:t>
            </a:r>
            <a:r>
              <a:rPr lang="ru-RU" dirty="0"/>
              <a:t>, а ещё ранее печатное дело. При этом основой ИТ являются технологии обработки, хранения и восприятия </a:t>
            </a:r>
            <a:r>
              <a:rPr lang="ru-RU" dirty="0" smtClean="0"/>
              <a:t>информации</a:t>
            </a:r>
            <a:r>
              <a:rPr lang="ru-RU" dirty="0"/>
              <a:t>.</a:t>
            </a:r>
          </a:p>
          <a:p>
            <a:r>
              <a:rPr lang="ru-RU" b="1" dirty="0" smtClean="0"/>
              <a:t>Отрасль </a:t>
            </a:r>
            <a:r>
              <a:rPr lang="ru-RU" b="1" dirty="0"/>
              <a:t>информационных технологий</a:t>
            </a:r>
          </a:p>
          <a:p>
            <a:r>
              <a:rPr lang="ru-RU" dirty="0"/>
              <a:t>Занимается созданием, развитием и эксплуатацией </a:t>
            </a:r>
            <a:r>
              <a:rPr lang="ru-RU" dirty="0">
                <a:hlinkClick r:id="rId3" tooltip="Информационная система"/>
              </a:rPr>
              <a:t>информационных систем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675E47"/>
                </a:solidFill>
              </a:rPr>
              <a:t>Обратимся к </a:t>
            </a:r>
            <a:r>
              <a:rPr lang="en-US" sz="3200" dirty="0">
                <a:solidFill>
                  <a:srgbClr val="675E47"/>
                </a:solidFill>
                <a:hlinkClick r:id="rId4"/>
              </a:rPr>
              <a:t>http://ru.wikipedia.org/wiki/</a:t>
            </a:r>
            <a:r>
              <a:rPr lang="ru-RU" sz="3200" dirty="0">
                <a:solidFill>
                  <a:srgbClr val="675E47"/>
                </a:solidFill>
              </a:rPr>
              <a:t> и рассмотрим основные понятия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10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675E47"/>
                </a:solidFill>
              </a:rPr>
              <a:t>Раздел 2. Информационные технологии в Менеджменте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 «Оксфордском словаре английского языка» менеджмент характеризуется как способ (манера) обращения с людьми, власть и искусство управления, особого рода административные навыки, орган управления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1558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675E47"/>
                </a:solidFill>
              </a:rPr>
              <a:t>Раздел 2. Информационные технологии в Менеджменте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1959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</a:t>
            </a:r>
            <a:r>
              <a:rPr lang="ru-RU" sz="3600" dirty="0"/>
              <a:t>«Толковом словаре русского языка» менеджмент определен как искусство управления интеллектуальными, финансовыми, материальными ресурсами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806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675E47"/>
                </a:solidFill>
              </a:rPr>
              <a:t>Обратимся к </a:t>
            </a:r>
            <a:r>
              <a:rPr lang="en-US" sz="3200" dirty="0">
                <a:solidFill>
                  <a:srgbClr val="675E47"/>
                </a:solidFill>
                <a:hlinkClick r:id="rId2"/>
              </a:rPr>
              <a:t>http://ru.wikipedia.org/wiki/</a:t>
            </a:r>
            <a:r>
              <a:rPr lang="ru-RU" sz="3200" dirty="0">
                <a:solidFill>
                  <a:srgbClr val="675E47"/>
                </a:solidFill>
              </a:rPr>
              <a:t> и рассмотрим основные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«</a:t>
            </a:r>
            <a:r>
              <a:rPr lang="ru-RU" sz="3600" dirty="0"/>
              <a:t>Современный экономический словарь» дает следующее определение: «Менеджмент — это совокупность принципов, форм, методов, приемов и средств управления производством и производственными персоналом с использованием достижений науки управления».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6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Основные функции менеджмента: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планирование</a:t>
            </a:r>
            <a:r>
              <a:rPr lang="ru-RU" sz="4000" b="1" dirty="0">
                <a:solidFill>
                  <a:srgbClr val="FF0000"/>
                </a:solidFill>
              </a:rPr>
              <a:t>, организация, мотивация, коммуникации, управление, процессы разработки и принятия решений, контроль.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ru-RU" sz="2400" dirty="0" smtClean="0"/>
              <a:t>Взаимосвязь </a:t>
            </a:r>
            <a:r>
              <a:rPr lang="ru-RU" sz="2400" dirty="0"/>
              <a:t>этих функций определяется тем, что нельзя управлять </a:t>
            </a:r>
            <a:r>
              <a:rPr lang="ru-RU" sz="2400" b="1" dirty="0"/>
              <a:t>неорганизованной</a:t>
            </a:r>
            <a:r>
              <a:rPr lang="ru-RU" sz="2400" dirty="0"/>
              <a:t> системой, то есть, чем лучше организовано предприятие, тем меньше оно нуждается в управлении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8920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675E47"/>
                </a:solidFill>
              </a:rPr>
              <a:t>Обратимся к </a:t>
            </a:r>
            <a:r>
              <a:rPr lang="en-US" sz="3200" dirty="0">
                <a:solidFill>
                  <a:srgbClr val="675E47"/>
                </a:solidFill>
                <a:hlinkClick r:id="rId2"/>
              </a:rPr>
              <a:t>http://ru.wikipedia.org/wiki/</a:t>
            </a:r>
            <a:r>
              <a:rPr lang="ru-RU" sz="3200" dirty="0">
                <a:solidFill>
                  <a:srgbClr val="675E47"/>
                </a:solidFill>
              </a:rPr>
              <a:t> и рассмотрим основные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28800"/>
            <a:ext cx="7825680" cy="48006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Понятие </a:t>
            </a:r>
            <a:r>
              <a:rPr lang="ru-RU" sz="2400" dirty="0"/>
              <a:t>«менеджмент» также обозначает руководство и руководителей различного уровня на </a:t>
            </a:r>
            <a:r>
              <a:rPr lang="ru-RU" sz="2400" dirty="0">
                <a:hlinkClick r:id="rId3" tooltip="Предприятие"/>
              </a:rPr>
              <a:t>предприятии</a:t>
            </a:r>
            <a:r>
              <a:rPr lang="ru-RU" sz="2400" dirty="0"/>
              <a:t>. Понятие «менеджер» примерно соответствует устаревшему русскому понятию «</a:t>
            </a:r>
            <a:r>
              <a:rPr lang="ru-RU" sz="2400" dirty="0">
                <a:hlinkClick r:id="rId4" tooltip="Приказчик"/>
              </a:rPr>
              <a:t>приказчик</a:t>
            </a:r>
            <a:r>
              <a:rPr lang="ru-RU" sz="2400" dirty="0"/>
              <a:t>».</a:t>
            </a:r>
          </a:p>
          <a:p>
            <a:r>
              <a:rPr lang="ru-RU" sz="2400" dirty="0"/>
              <a:t>В современной России часто в силу большей престижности понятие «менеджер» часто используется в отношении сотрудников, функции которых никак не связаны с управлением. Во многих магазинах, </a:t>
            </a:r>
            <a:r>
              <a:rPr lang="ru-RU" sz="2400" dirty="0">
                <a:hlinkClick r:id="rId5" tooltip="Автосалон"/>
              </a:rPr>
              <a:t>автосалонах</a:t>
            </a:r>
            <a:r>
              <a:rPr lang="ru-RU" sz="2400" dirty="0"/>
              <a:t> менеджерами называют обычных продавцов. Также должность </a:t>
            </a:r>
            <a:r>
              <a:rPr lang="ru-RU" sz="2400" dirty="0">
                <a:hlinkClick r:id="rId6" tooltip="Офис-менеджер"/>
              </a:rPr>
              <a:t>офис-менеджера</a:t>
            </a:r>
            <a:r>
              <a:rPr lang="ru-RU" sz="2400" dirty="0"/>
              <a:t>, как правило, не связана с управленческими функциями.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5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980728"/>
          </a:xfrm>
        </p:spPr>
        <p:txBody>
          <a:bodyPr/>
          <a:lstStyle/>
          <a:p>
            <a:pPr algn="ctr"/>
            <a:r>
              <a:rPr lang="ru-RU" sz="3200" dirty="0" smtClean="0"/>
              <a:t>Заключение (выводы, резюме)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81926"/>
            <a:ext cx="8460432" cy="5589240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Информация</a:t>
            </a:r>
            <a:r>
              <a:rPr lang="ru-RU" sz="4000" dirty="0" smtClean="0"/>
              <a:t> о любом процессе (производство, управление, наука, творчество </a:t>
            </a:r>
            <a:r>
              <a:rPr lang="ru-RU" sz="4000" dirty="0" err="1" smtClean="0"/>
              <a:t>и.т.д</a:t>
            </a:r>
            <a:r>
              <a:rPr lang="ru-RU" sz="4000" dirty="0" smtClean="0"/>
              <a:t>.) играет  (и всегда играла) одну из самых существенных ролей. Наравне с сырьём, инструментами, работниками, финансами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85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980728"/>
          </a:xfrm>
        </p:spPr>
        <p:txBody>
          <a:bodyPr/>
          <a:lstStyle/>
          <a:p>
            <a:pPr algn="ctr"/>
            <a:r>
              <a:rPr lang="ru-RU" sz="3200" dirty="0" smtClean="0"/>
              <a:t>Заключение (выводы, резюме)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16688"/>
            <a:ext cx="8460432" cy="5949280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Точное описание процесса (инструкция, сценарий, технологическая карта</a:t>
            </a:r>
            <a:r>
              <a:rPr lang="ru-RU" sz="2800" dirty="0" smtClean="0"/>
              <a:t> и т.д.) представляет собой важнейшую часть любого процесса производства или управления</a:t>
            </a:r>
          </a:p>
          <a:p>
            <a:r>
              <a:rPr lang="ru-RU" sz="2800" dirty="0" smtClean="0"/>
              <a:t>Современный этап характеризуется однозначным использованием  </a:t>
            </a:r>
            <a:r>
              <a:rPr lang="ru-RU" sz="2800" b="1" i="1" dirty="0" smtClean="0"/>
              <a:t>компьютеров (средств вычислительной техники</a:t>
            </a:r>
            <a:r>
              <a:rPr lang="ru-RU" sz="2800" dirty="0" smtClean="0"/>
              <a:t>) практически на всех этапах работы с информацией.</a:t>
            </a:r>
          </a:p>
          <a:p>
            <a:r>
              <a:rPr lang="ru-RU" sz="2800" dirty="0" smtClean="0"/>
              <a:t>Объединение описанных выше трёх частей (информации, технологии и вычислительной техники) на сегодняшний день чаще всего и представляют </a:t>
            </a:r>
            <a:r>
              <a:rPr lang="ru-RU" sz="2800" b="1" i="1" dirty="0" smtClean="0"/>
              <a:t>информационные технологии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77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Заключение (выводы, резюме) своими словами.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7969696" cy="5141168"/>
          </a:xfrm>
        </p:spPr>
        <p:txBody>
          <a:bodyPr>
            <a:noAutofit/>
          </a:bodyPr>
          <a:lstStyle/>
          <a:p>
            <a:r>
              <a:rPr lang="ru-RU" sz="3200" dirty="0" smtClean="0"/>
              <a:t>Любая организованная </a:t>
            </a:r>
            <a:r>
              <a:rPr lang="ru-RU" sz="3200" b="1" i="1" dirty="0" smtClean="0"/>
              <a:t>деятельность людей это процесс </a:t>
            </a:r>
            <a:r>
              <a:rPr lang="ru-RU" sz="3200" dirty="0" smtClean="0"/>
              <a:t>направленный на </a:t>
            </a:r>
            <a:r>
              <a:rPr lang="ru-RU" sz="3200" b="1" i="1" dirty="0" smtClean="0"/>
              <a:t>решение каких-либо задач</a:t>
            </a:r>
            <a:r>
              <a:rPr lang="ru-RU" sz="3200" dirty="0" smtClean="0"/>
              <a:t>.</a:t>
            </a:r>
          </a:p>
          <a:p>
            <a:r>
              <a:rPr lang="ru-RU" sz="3200" b="1" i="1" dirty="0" smtClean="0"/>
              <a:t>Управление</a:t>
            </a:r>
            <a:r>
              <a:rPr lang="ru-RU" sz="3200" dirty="0" smtClean="0"/>
              <a:t> этим процессом позволяет существенно ускорить и улучшить данный процесс.</a:t>
            </a:r>
          </a:p>
          <a:p>
            <a:r>
              <a:rPr lang="ru-RU" sz="3200" dirty="0" smtClean="0"/>
              <a:t>На сегодняшний день управление любым процессом практически невозможно без использования </a:t>
            </a:r>
            <a:r>
              <a:rPr lang="ru-RU" sz="3200" b="1" i="1" dirty="0" smtClean="0"/>
              <a:t>вычислительной техники.</a:t>
            </a:r>
          </a:p>
        </p:txBody>
      </p:sp>
    </p:spTree>
    <p:extLst>
      <p:ext uri="{BB962C8B-B14F-4D97-AF65-F5344CB8AC3E}">
        <p14:creationId xmlns:p14="http://schemas.microsoft.com/office/powerpoint/2010/main" val="368153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Заключение (выводы, резюме) своими словами.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7969696" cy="51411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Исходя из выше сказанного  </a:t>
            </a:r>
            <a:r>
              <a:rPr lang="ru-RU" sz="3600" b="1" i="1" dirty="0" smtClean="0"/>
              <a:t>информационные технологии в менеджменте</a:t>
            </a:r>
            <a:r>
              <a:rPr lang="ru-RU" sz="3600" dirty="0" smtClean="0"/>
              <a:t>, это (чаще всего) </a:t>
            </a:r>
            <a:r>
              <a:rPr lang="ru-RU" sz="3600" b="1" i="1" dirty="0" smtClean="0"/>
              <a:t>использование вычислительной техники </a:t>
            </a:r>
            <a:r>
              <a:rPr lang="ru-RU" sz="3600" dirty="0" smtClean="0"/>
              <a:t>(в широком понимании) </a:t>
            </a:r>
            <a:r>
              <a:rPr lang="ru-RU" sz="3600" b="1" i="1" dirty="0" smtClean="0"/>
              <a:t>в управлении различными процессами и всем что с этим связано</a:t>
            </a:r>
            <a:r>
              <a:rPr lang="ru-RU" sz="3600" dirty="0" smtClean="0"/>
              <a:t> (в том числе и самим управлением)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0377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Раздел 1: Обратимся к </a:t>
            </a:r>
            <a:r>
              <a:rPr lang="en-US" sz="3200" b="1" dirty="0">
                <a:hlinkClick r:id="rId2"/>
              </a:rPr>
              <a:t>http://ru.wikipedia.org/wiki</a:t>
            </a:r>
            <a:r>
              <a:rPr lang="en-US" sz="3200" b="1" dirty="0" smtClean="0">
                <a:hlinkClick r:id="rId2"/>
              </a:rPr>
              <a:t>/</a:t>
            </a:r>
            <a:r>
              <a:rPr lang="ru-RU" sz="3200" b="1" dirty="0" smtClean="0"/>
              <a:t> и рассмотрим основные понятия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280920" cy="5400600"/>
          </a:xfrm>
        </p:spPr>
        <p:txBody>
          <a:bodyPr>
            <a:normAutofit lnSpcReduction="10000"/>
          </a:bodyPr>
          <a:lstStyle/>
          <a:p>
            <a:endParaRPr lang="ru-RU" b="1" dirty="0" smtClean="0"/>
          </a:p>
          <a:p>
            <a:r>
              <a:rPr lang="ru-RU" sz="2800" b="1" dirty="0" smtClean="0"/>
              <a:t>Информация</a:t>
            </a:r>
            <a:r>
              <a:rPr lang="ru-RU" sz="2800" dirty="0" smtClean="0"/>
              <a:t> </a:t>
            </a:r>
            <a:r>
              <a:rPr lang="ru-RU" sz="2800" dirty="0"/>
              <a:t>(от </a:t>
            </a:r>
            <a:r>
              <a:rPr lang="ru-RU" sz="2800" dirty="0">
                <a:hlinkClick r:id="rId3" tooltip="Латинский язык"/>
              </a:rPr>
              <a:t>лат.</a:t>
            </a:r>
            <a:r>
              <a:rPr lang="ru-RU" sz="2800" dirty="0"/>
              <a:t> </a:t>
            </a:r>
            <a:r>
              <a:rPr lang="ru-RU" sz="2800" i="1" dirty="0" err="1"/>
              <a:t>informatio</a:t>
            </a:r>
            <a:r>
              <a:rPr lang="ru-RU" sz="2800" dirty="0"/>
              <a:t> — разъяснение, изложение, осведомленность) </a:t>
            </a:r>
            <a:endParaRPr lang="ru-RU" sz="2800" dirty="0" smtClean="0"/>
          </a:p>
          <a:p>
            <a:r>
              <a:rPr lang="ru-RU" sz="2800" dirty="0"/>
              <a:t>В настоящее время не существует единого определения термина </a:t>
            </a:r>
            <a:r>
              <a:rPr lang="ru-RU" sz="2800" i="1" dirty="0"/>
              <a:t>информация</a:t>
            </a:r>
            <a:r>
              <a:rPr lang="ru-RU" sz="2800" dirty="0"/>
              <a:t>. С точки зрения различных областей знания, данное понятие описывается своим специфическим набором признаков.</a:t>
            </a:r>
          </a:p>
          <a:p>
            <a:r>
              <a:rPr lang="ru-RU" sz="2800" dirty="0"/>
              <a:t>В бытовом смысле </a:t>
            </a:r>
            <a:r>
              <a:rPr lang="ru-RU" sz="2800" b="1" dirty="0"/>
              <a:t>информация</a:t>
            </a:r>
            <a:r>
              <a:rPr lang="ru-RU" sz="2800" dirty="0"/>
              <a:t> — сведения об окружающем мире и протекающих в нем процессах, воспринимаемые человеком или специальным устройством.{см</a:t>
            </a:r>
            <a:r>
              <a:rPr lang="ru-RU" sz="2800" dirty="0" smtClean="0"/>
              <a:t>. С.И. Ожегов</a:t>
            </a:r>
            <a:r>
              <a:rPr lang="ru-RU" sz="2800" dirty="0"/>
              <a:t>. "Словарь русского языка". Москва. 1990г.).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6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Основные элементы любых процессов нуждающиеся в управлении.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457200">
              <a:buFont typeface="+mj-lt"/>
              <a:buAutoNum type="arabicPeriod"/>
            </a:pPr>
            <a:r>
              <a:rPr lang="ru-RU" sz="3200" dirty="0"/>
              <a:t>С</a:t>
            </a:r>
            <a:r>
              <a:rPr lang="ru-RU" sz="3200" dirty="0" smtClean="0"/>
              <a:t>истем </a:t>
            </a:r>
            <a:r>
              <a:rPr lang="ru-RU" sz="3200" dirty="0"/>
              <a:t>управления </a:t>
            </a:r>
            <a:r>
              <a:rPr lang="ru-RU" sz="3200" dirty="0" smtClean="0"/>
              <a:t>производством</a:t>
            </a:r>
          </a:p>
          <a:p>
            <a:r>
              <a:rPr lang="ru-RU" sz="3200" dirty="0" smtClean="0"/>
              <a:t>Управление технологическими процессами, контроль качества, (как автоматизированное так и ручное)</a:t>
            </a:r>
          </a:p>
          <a:p>
            <a:r>
              <a:rPr lang="ru-RU" sz="3200" dirty="0" smtClean="0"/>
              <a:t>Управление обеспечением производства – снабжение сырьём, технологиями, энергоресурсами и т.д.</a:t>
            </a:r>
          </a:p>
          <a:p>
            <a:r>
              <a:rPr lang="ru-RU" sz="3200" dirty="0" smtClean="0"/>
              <a:t>Управление реализацией продукции, </a:t>
            </a:r>
            <a:r>
              <a:rPr lang="ru-RU" sz="3200" dirty="0"/>
              <a:t>отношениями с покупателями; </a:t>
            </a:r>
          </a:p>
        </p:txBody>
      </p:sp>
    </p:spTree>
    <p:extLst>
      <p:ext uri="{BB962C8B-B14F-4D97-AF65-F5344CB8AC3E}">
        <p14:creationId xmlns:p14="http://schemas.microsoft.com/office/powerpoint/2010/main" val="49680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Основные элементы любых процессов нуждающиеся в управлении.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 startAt="2"/>
            </a:pPr>
            <a:r>
              <a:rPr lang="ru-RU" sz="3200" dirty="0" smtClean="0"/>
              <a:t>Управление </a:t>
            </a:r>
            <a:r>
              <a:rPr lang="ru-RU" sz="3200" dirty="0"/>
              <a:t>информационными ресурсами организации; </a:t>
            </a:r>
          </a:p>
          <a:p>
            <a:r>
              <a:rPr lang="ru-RU" sz="3200" dirty="0" smtClean="0"/>
              <a:t>проектированию </a:t>
            </a:r>
            <a:r>
              <a:rPr lang="ru-RU" sz="3200" dirty="0"/>
              <a:t>баз данных; </a:t>
            </a:r>
          </a:p>
          <a:p>
            <a:r>
              <a:rPr lang="ru-RU" sz="3200" dirty="0" smtClean="0"/>
              <a:t>информационная безопасность </a:t>
            </a:r>
            <a:r>
              <a:rPr lang="ru-RU" sz="3200" dirty="0"/>
              <a:t>и </a:t>
            </a:r>
            <a:r>
              <a:rPr lang="ru-RU" sz="3200" dirty="0" smtClean="0"/>
              <a:t> технологии передачи информации; </a:t>
            </a:r>
            <a:endParaRPr lang="ru-RU" sz="3200" dirty="0"/>
          </a:p>
          <a:p>
            <a:r>
              <a:rPr lang="ru-RU" sz="3200" dirty="0" smtClean="0"/>
              <a:t>создания </a:t>
            </a:r>
            <a:r>
              <a:rPr lang="ru-RU" sz="3200" dirty="0"/>
              <a:t>и функционирования </a:t>
            </a:r>
            <a:r>
              <a:rPr lang="ru-RU" sz="3200" dirty="0" smtClean="0"/>
              <a:t>электронного документа оборота и электронной коммерции.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561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850106"/>
          </a:xfrm>
        </p:spPr>
        <p:txBody>
          <a:bodyPr/>
          <a:lstStyle/>
          <a:p>
            <a:pPr algn="ctr"/>
            <a:r>
              <a:rPr lang="ru-RU" sz="2400" dirty="0" smtClean="0"/>
              <a:t>Основные направления использования вычислительной техники в процессе управления.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620000" cy="5636096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Процесс управления производством.</a:t>
            </a: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Корпоративные </a:t>
            </a:r>
            <a:r>
              <a:rPr lang="ru-RU" sz="3200" dirty="0">
                <a:solidFill>
                  <a:srgbClr val="FF0000"/>
                </a:solidFill>
              </a:rPr>
              <a:t>информационные системы (ERP) </a:t>
            </a:r>
          </a:p>
          <a:p>
            <a:pPr lvl="0"/>
            <a:r>
              <a:rPr lang="ru-RU" sz="3200" dirty="0">
                <a:solidFill>
                  <a:srgbClr val="FF0000"/>
                </a:solidFill>
              </a:rPr>
              <a:t>Информационные технологии процессного управления </a:t>
            </a:r>
          </a:p>
          <a:p>
            <a:pPr lvl="0"/>
            <a:r>
              <a:rPr lang="ru-RU" sz="3200" dirty="0">
                <a:solidFill>
                  <a:srgbClr val="FF0000"/>
                </a:solidFill>
              </a:rPr>
              <a:t>Проектирование баз данных </a:t>
            </a:r>
          </a:p>
          <a:p>
            <a:pPr lvl="0"/>
            <a:r>
              <a:rPr lang="ru-RU" sz="3200" dirty="0">
                <a:solidFill>
                  <a:srgbClr val="FF0000"/>
                </a:solidFill>
              </a:rPr>
              <a:t>Системы поддержки принятия решений </a:t>
            </a:r>
          </a:p>
          <a:p>
            <a:pPr lvl="0"/>
            <a:r>
              <a:rPr lang="ru-RU" sz="3200" dirty="0">
                <a:solidFill>
                  <a:srgbClr val="FF0000"/>
                </a:solidFill>
              </a:rPr>
              <a:t>Управление знаниями (</a:t>
            </a:r>
            <a:r>
              <a:rPr lang="ru-RU" sz="3200" dirty="0" err="1">
                <a:solidFill>
                  <a:srgbClr val="FF0000"/>
                </a:solidFill>
              </a:rPr>
              <a:t>Knowledge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Management</a:t>
            </a:r>
            <a:r>
              <a:rPr lang="ru-RU" sz="3200" dirty="0">
                <a:solidFill>
                  <a:srgbClr val="FF0000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1556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850106"/>
          </a:xfrm>
        </p:spPr>
        <p:txBody>
          <a:bodyPr/>
          <a:lstStyle/>
          <a:p>
            <a:pPr algn="ctr"/>
            <a:r>
              <a:rPr lang="ru-RU" sz="2400" dirty="0" smtClean="0"/>
              <a:t>Основные направления использования вычислительной техники в процессе управления.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7620000" cy="5348064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Информационная </a:t>
            </a:r>
            <a:r>
              <a:rPr lang="ru-RU" sz="3200" dirty="0">
                <a:solidFill>
                  <a:srgbClr val="FF0000"/>
                </a:solidFill>
              </a:rPr>
              <a:t>безопасность </a:t>
            </a:r>
          </a:p>
          <a:p>
            <a:pPr lvl="0"/>
            <a:r>
              <a:rPr lang="ru-RU" sz="3200" dirty="0">
                <a:solidFill>
                  <a:srgbClr val="FF0000"/>
                </a:solidFill>
              </a:rPr>
              <a:t>Электронный документооборот </a:t>
            </a:r>
          </a:p>
          <a:p>
            <a:pPr lvl="0"/>
            <a:r>
              <a:rPr lang="ru-RU" sz="3200" dirty="0">
                <a:solidFill>
                  <a:srgbClr val="FF0000"/>
                </a:solidFill>
              </a:rPr>
              <a:t>Межбанковские электронные расчеты </a:t>
            </a:r>
          </a:p>
          <a:p>
            <a:pPr lvl="0"/>
            <a:r>
              <a:rPr lang="ru-RU" sz="3200" dirty="0">
                <a:solidFill>
                  <a:srgbClr val="FF0000"/>
                </a:solidFill>
              </a:rPr>
              <a:t>Управление рисками (</a:t>
            </a:r>
            <a:r>
              <a:rPr lang="ru-RU" sz="3200" dirty="0" err="1">
                <a:solidFill>
                  <a:srgbClr val="FF0000"/>
                </a:solidFill>
              </a:rPr>
              <a:t>Risk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Management</a:t>
            </a:r>
            <a:r>
              <a:rPr lang="ru-RU" sz="3200" dirty="0">
                <a:solidFill>
                  <a:srgbClr val="FF0000"/>
                </a:solidFill>
              </a:rPr>
              <a:t>) </a:t>
            </a:r>
          </a:p>
          <a:p>
            <a:pPr lvl="0"/>
            <a:r>
              <a:rPr lang="ru-RU" sz="3200" dirty="0">
                <a:solidFill>
                  <a:srgbClr val="FF0000"/>
                </a:solidFill>
              </a:rPr>
              <a:t>Электронный банк и банковские операции в Интернет</a:t>
            </a:r>
          </a:p>
          <a:p>
            <a:pPr lvl="0"/>
            <a:r>
              <a:rPr lang="ru-RU" sz="3200" dirty="0">
                <a:solidFill>
                  <a:srgbClr val="FF0000"/>
                </a:solidFill>
              </a:rPr>
              <a:t>Международные стандарты информационных технологий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2527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675E47"/>
                </a:solidFill>
              </a:rPr>
              <a:t>Обратимся к </a:t>
            </a:r>
            <a:r>
              <a:rPr lang="en-US" sz="3200" dirty="0">
                <a:solidFill>
                  <a:srgbClr val="675E47"/>
                </a:solidFill>
                <a:hlinkClick r:id="rId2"/>
              </a:rPr>
              <a:t>http://ru.wikipedia.org/wiki/</a:t>
            </a:r>
            <a:r>
              <a:rPr lang="ru-RU" sz="3200" dirty="0">
                <a:solidFill>
                  <a:srgbClr val="675E47"/>
                </a:solidFill>
              </a:rPr>
              <a:t> и рассмотрим основные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Технология</a:t>
            </a:r>
            <a:r>
              <a:rPr lang="ru-RU" sz="2800" dirty="0"/>
              <a:t> (от </a:t>
            </a:r>
            <a:r>
              <a:rPr lang="ru-RU" sz="2800" dirty="0">
                <a:hlinkClick r:id="rId3" tooltip="Греческий язык"/>
              </a:rPr>
              <a:t>греч.</a:t>
            </a:r>
            <a:r>
              <a:rPr lang="ru-RU" sz="2800" dirty="0"/>
              <a:t> </a:t>
            </a:r>
            <a:r>
              <a:rPr lang="ru-RU" sz="2800" dirty="0" err="1"/>
              <a:t>τέχνη</a:t>
            </a:r>
            <a:r>
              <a:rPr lang="ru-RU" sz="2800" dirty="0"/>
              <a:t> — искусство, мастерство, умение; </a:t>
            </a:r>
            <a:r>
              <a:rPr lang="ru-RU" sz="2800" dirty="0">
                <a:hlinkClick r:id="rId4" tooltip="Древнегреческий язык"/>
              </a:rPr>
              <a:t>др.-греч.</a:t>
            </a:r>
            <a:r>
              <a:rPr lang="ru-RU" sz="2800" dirty="0"/>
              <a:t> </a:t>
            </a:r>
            <a:r>
              <a:rPr lang="ru-RU" sz="2800" dirty="0" err="1"/>
              <a:t>λόγος</a:t>
            </a:r>
            <a:r>
              <a:rPr lang="ru-RU" sz="2800" dirty="0"/>
              <a:t> — </a:t>
            </a:r>
            <a:r>
              <a:rPr lang="ru-RU" sz="2800" dirty="0">
                <a:hlinkClick r:id="rId5" tooltip="Логос"/>
              </a:rPr>
              <a:t>мысль, причина</a:t>
            </a:r>
            <a:r>
              <a:rPr lang="ru-RU" sz="2800" dirty="0"/>
              <a:t>; методика, способ производства</a:t>
            </a:r>
            <a:r>
              <a:rPr lang="ru-RU" sz="2800" dirty="0" smtClean="0"/>
              <a:t>)</a:t>
            </a:r>
          </a:p>
          <a:p>
            <a:r>
              <a:rPr lang="ru-RU" sz="2800" dirty="0"/>
              <a:t>комплекс организационных мер, операций и приемов, направленных на изготовление, обслуживание, ремонт и/или эксплуатацию изделия с номинальным качеством и оптимальными затратами, и обусловленных текущим уровнем развития науки, техники и общества в целом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27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7992888" cy="5328592"/>
          </a:xfrm>
        </p:spPr>
        <p:txBody>
          <a:bodyPr>
            <a:noAutofit/>
          </a:bodyPr>
          <a:lstStyle/>
          <a:p>
            <a:r>
              <a:rPr lang="ru-RU" sz="2400" dirty="0"/>
              <a:t>под термином </a:t>
            </a:r>
            <a:r>
              <a:rPr lang="ru-RU" sz="2400" b="1" i="1" dirty="0"/>
              <a:t>изделие</a:t>
            </a:r>
            <a:r>
              <a:rPr lang="ru-RU" sz="2400" dirty="0"/>
              <a:t> следует понимать любой конечный продукт труда (материальный, интеллектуальный, моральный, политический и т. п.);</a:t>
            </a:r>
          </a:p>
          <a:p>
            <a:r>
              <a:rPr lang="ru-RU" sz="2400" dirty="0"/>
              <a:t>— под термином </a:t>
            </a:r>
            <a:r>
              <a:rPr lang="ru-RU" sz="2400" b="1" i="1" dirty="0"/>
              <a:t>номинальное качество</a:t>
            </a:r>
            <a:r>
              <a:rPr lang="ru-RU" sz="2400" dirty="0"/>
              <a:t> следует понимать качество прогнозируемое или заранее заданное, например, оговоренное техническим заданием и согласованное техническим предложением;</a:t>
            </a:r>
          </a:p>
          <a:p>
            <a:r>
              <a:rPr lang="ru-RU" sz="2400" dirty="0"/>
              <a:t>— под термином </a:t>
            </a:r>
            <a:r>
              <a:rPr lang="ru-RU" sz="2400" b="1" i="1" dirty="0"/>
              <a:t>оптимальные затраты</a:t>
            </a:r>
            <a:r>
              <a:rPr lang="ru-RU" sz="2400" dirty="0"/>
              <a:t> следует понимать минимально возможные затраты не влекущие за собой ухудшение условий труда, санитарных и экологических норм, норм технической и пожарной безопасности, сверхнормативный износ орудий труда, а также финансовых, экономических, политических и пр. рисков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1162"/>
            <a:ext cx="7620000" cy="887558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675E47"/>
                </a:solidFill>
              </a:rPr>
              <a:t>Обратимся к </a:t>
            </a:r>
            <a:r>
              <a:rPr lang="en-US" sz="3200" dirty="0">
                <a:solidFill>
                  <a:srgbClr val="675E47"/>
                </a:solidFill>
                <a:hlinkClick r:id="rId2"/>
              </a:rPr>
              <a:t>http://ru.wikipedia.org/wiki/</a:t>
            </a:r>
            <a:r>
              <a:rPr lang="ru-RU" sz="3200" dirty="0">
                <a:solidFill>
                  <a:srgbClr val="675E47"/>
                </a:solidFill>
              </a:rPr>
              <a:t> и рассмотрим основные понятия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22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496944" cy="5616624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</a:t>
            </a:r>
            <a:r>
              <a:rPr lang="ru-RU" sz="2000" dirty="0"/>
              <a:t>промышленности и сельском хозяйстве описание технологии выполняется в документах, именуемых </a:t>
            </a:r>
            <a:r>
              <a:rPr lang="ru-RU" sz="2000" b="1" i="1" dirty="0"/>
              <a:t>операционная карта технологического процесса</a:t>
            </a:r>
            <a:r>
              <a:rPr lang="ru-RU" sz="2000" dirty="0"/>
              <a:t> (при подробном описании) или </a:t>
            </a:r>
            <a:r>
              <a:rPr lang="ru-RU" sz="2000" b="1" i="1" dirty="0"/>
              <a:t>маршрутная карта</a:t>
            </a:r>
            <a:r>
              <a:rPr lang="ru-RU" sz="2000" dirty="0"/>
              <a:t> (при кратком описании). В сценическом искусстве технология исполнения спектаклей, пьес, съёмки кинофильмов, … описывается </a:t>
            </a:r>
            <a:r>
              <a:rPr lang="ru-RU" sz="2000" b="1" i="1" dirty="0"/>
              <a:t>сценарием</a:t>
            </a:r>
            <a:r>
              <a:rPr lang="ru-RU" sz="2000" dirty="0"/>
              <a:t>. Применительно к политэкономии и экономике при изменении общественного мнения применяется термин </a:t>
            </a:r>
            <a:r>
              <a:rPr lang="ru-RU" sz="2000" b="1" i="1" dirty="0"/>
              <a:t>Пи-Ар</a:t>
            </a:r>
            <a:r>
              <a:rPr lang="ru-RU" sz="2000" dirty="0"/>
              <a:t> (от Англ. </a:t>
            </a:r>
            <a:r>
              <a:rPr lang="ru-RU" sz="2000" b="1" dirty="0"/>
              <a:t>PR — </a:t>
            </a:r>
            <a:r>
              <a:rPr lang="ru-RU" sz="2000" b="1" dirty="0" err="1"/>
              <a:t>Public</a:t>
            </a:r>
            <a:r>
              <a:rPr lang="ru-RU" sz="2000" b="1" dirty="0"/>
              <a:t> </a:t>
            </a:r>
            <a:r>
              <a:rPr lang="ru-RU" sz="2000" b="1" dirty="0" err="1"/>
              <a:t>Relations</a:t>
            </a:r>
            <a:r>
              <a:rPr lang="ru-RU" sz="2000" b="1" dirty="0"/>
              <a:t> — связь с широкой общественностью</a:t>
            </a:r>
            <a:r>
              <a:rPr lang="ru-RU" sz="2000" dirty="0"/>
              <a:t>), зачастую неправильно воспринимаемый общественностью как рекламная/информационная акция. Применительно к политике с 70-х годов прошлого столетия установился термин </a:t>
            </a:r>
            <a:r>
              <a:rPr lang="ru-RU" sz="2000" i="1" dirty="0"/>
              <a:t>дорожная карта</a:t>
            </a:r>
            <a:r>
              <a:rPr lang="ru-RU" sz="2000" dirty="0"/>
              <a:t> (дословный перевод англоязычного термина </a:t>
            </a:r>
            <a:r>
              <a:rPr lang="ru-RU" sz="2000" b="1" i="1" dirty="0" err="1"/>
              <a:t>Road</a:t>
            </a:r>
            <a:r>
              <a:rPr lang="ru-RU" sz="2000" b="1" i="1" dirty="0"/>
              <a:t> </a:t>
            </a:r>
            <a:r>
              <a:rPr lang="ru-RU" sz="2000" b="1" i="1" dirty="0" err="1"/>
              <a:t>map</a:t>
            </a:r>
            <a:r>
              <a:rPr lang="ru-RU" sz="2000" dirty="0"/>
              <a:t>). Технологиями морального плана называются </a:t>
            </a:r>
            <a:r>
              <a:rPr lang="ru-RU" sz="2000" i="1" dirty="0"/>
              <a:t>законы предков</a:t>
            </a:r>
            <a:r>
              <a:rPr lang="ru-RU" sz="2000" dirty="0"/>
              <a:t> (чего делать нельзя или если делать, то что и как), </a:t>
            </a:r>
            <a:r>
              <a:rPr lang="ru-RU" sz="2000" i="1" dirty="0"/>
              <a:t>правила поведения человека в обществе</a:t>
            </a:r>
            <a:r>
              <a:rPr lang="ru-RU" sz="2000" dirty="0"/>
              <a:t>, </a:t>
            </a:r>
            <a:r>
              <a:rPr lang="ru-RU" sz="2000" i="1" dirty="0"/>
              <a:t>кодекс чести</a:t>
            </a:r>
            <a:r>
              <a:rPr lang="ru-RU" sz="2000" dirty="0"/>
              <a:t>, </a:t>
            </a:r>
            <a:r>
              <a:rPr lang="ru-RU" sz="2000" i="1" dirty="0"/>
              <a:t>конституция</a:t>
            </a:r>
            <a:r>
              <a:rPr lang="ru-RU" sz="2000" dirty="0"/>
              <a:t> (в цивилизованном обществе), </a:t>
            </a:r>
            <a:r>
              <a:rPr lang="ru-RU" sz="2000" i="1" dirty="0"/>
              <a:t>понятия</a:t>
            </a:r>
            <a:r>
              <a:rPr lang="ru-RU" sz="2000" dirty="0"/>
              <a:t> (в уголовном мире) и т. п.</a:t>
            </a:r>
          </a:p>
          <a:p>
            <a:r>
              <a:rPr lang="ru-RU" sz="2000" dirty="0"/>
              <a:t>В разговорной речи термин </a:t>
            </a:r>
            <a:r>
              <a:rPr lang="ru-RU" sz="2000" i="1" dirty="0"/>
              <a:t>технология</a:t>
            </a:r>
            <a:r>
              <a:rPr lang="ru-RU" sz="2000" dirty="0"/>
              <a:t> часто заменяют англоязычным словосочетанием </a:t>
            </a:r>
            <a:r>
              <a:rPr lang="ru-RU" sz="2000" b="1" i="1" dirty="0" err="1"/>
              <a:t>Know</a:t>
            </a:r>
            <a:r>
              <a:rPr lang="ru-RU" sz="2000" b="1" i="1" dirty="0"/>
              <a:t> </a:t>
            </a:r>
            <a:r>
              <a:rPr lang="ru-RU" sz="2000" b="1" i="1" dirty="0" err="1"/>
              <a:t>How</a:t>
            </a:r>
            <a:r>
              <a:rPr lang="ru-RU" sz="2000" dirty="0"/>
              <a:t> — </a:t>
            </a:r>
            <a:r>
              <a:rPr lang="ru-RU" sz="2000" b="1" dirty="0"/>
              <a:t>Знайте Как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1162"/>
            <a:ext cx="7620000" cy="887558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675E47"/>
                </a:solidFill>
              </a:rPr>
              <a:t>Обратимся к </a:t>
            </a:r>
            <a:r>
              <a:rPr lang="en-US" sz="3200" dirty="0">
                <a:solidFill>
                  <a:srgbClr val="675E47"/>
                </a:solidFill>
                <a:hlinkClick r:id="rId2"/>
              </a:rPr>
              <a:t>http://ru.wikipedia.org/wiki/</a:t>
            </a:r>
            <a:r>
              <a:rPr lang="ru-RU" sz="3200" dirty="0">
                <a:solidFill>
                  <a:srgbClr val="675E47"/>
                </a:solidFill>
              </a:rPr>
              <a:t> и рассмотрим основные понятия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82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8460432" cy="5184576"/>
          </a:xfrm>
        </p:spPr>
        <p:txBody>
          <a:bodyPr>
            <a:normAutofit/>
          </a:bodyPr>
          <a:lstStyle/>
          <a:p>
            <a:r>
              <a:rPr lang="ru-RU" sz="3600" b="1" dirty="0"/>
              <a:t>Информационные технологии</a:t>
            </a:r>
            <a:r>
              <a:rPr lang="ru-RU" sz="3600" dirty="0"/>
              <a:t> (</a:t>
            </a:r>
            <a:r>
              <a:rPr lang="ru-RU" sz="3600" b="1" dirty="0"/>
              <a:t>ИТ</a:t>
            </a:r>
            <a:r>
              <a:rPr lang="ru-RU" sz="3600" dirty="0"/>
              <a:t>, от </a:t>
            </a:r>
            <a:r>
              <a:rPr lang="ru-RU" sz="3600" dirty="0">
                <a:hlinkClick r:id="rId2" tooltip="Английский язык"/>
              </a:rPr>
              <a:t>англ.</a:t>
            </a:r>
            <a:r>
              <a:rPr lang="ru-RU" sz="3600" dirty="0"/>
              <a:t> </a:t>
            </a:r>
            <a:r>
              <a:rPr lang="ru-RU" sz="3600" i="1" dirty="0" err="1"/>
              <a:t>information</a:t>
            </a:r>
            <a:r>
              <a:rPr lang="ru-RU" sz="3600" i="1" dirty="0"/>
              <a:t> </a:t>
            </a:r>
            <a:r>
              <a:rPr lang="ru-RU" sz="3600" i="1" dirty="0" err="1"/>
              <a:t>technology</a:t>
            </a:r>
            <a:r>
              <a:rPr lang="ru-RU" sz="3600" dirty="0"/>
              <a:t>, </a:t>
            </a:r>
            <a:r>
              <a:rPr lang="ru-RU" sz="3600" b="1" i="1" dirty="0"/>
              <a:t>IT</a:t>
            </a:r>
            <a:r>
              <a:rPr lang="ru-RU" sz="3600" dirty="0"/>
              <a:t>) — широкий класс дисциплин и областей деятельности, относящихся к </a:t>
            </a:r>
            <a:r>
              <a:rPr lang="ru-RU" sz="3600" dirty="0">
                <a:hlinkClick r:id="rId3" tooltip="Технология"/>
              </a:rPr>
              <a:t>технологиям</a:t>
            </a:r>
            <a:r>
              <a:rPr lang="ru-RU" sz="3600" dirty="0"/>
              <a:t> управления и </a:t>
            </a:r>
            <a:r>
              <a:rPr lang="ru-RU" sz="3600" dirty="0">
                <a:hlinkClick r:id="rId4" tooltip="Обработка данных"/>
              </a:rPr>
              <a:t>обработки</a:t>
            </a:r>
            <a:r>
              <a:rPr lang="ru-RU" sz="3600" dirty="0"/>
              <a:t> </a:t>
            </a:r>
            <a:r>
              <a:rPr lang="ru-RU" sz="3600" dirty="0">
                <a:hlinkClick r:id="rId5" tooltip="Данные (вычислительная техника)"/>
              </a:rPr>
              <a:t>данных</a:t>
            </a:r>
            <a:r>
              <a:rPr lang="ru-RU" sz="3600" dirty="0"/>
              <a:t>, а также создания данных, в том числе, с применением вычислительной техники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980728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675E47"/>
                </a:solidFill>
              </a:rPr>
              <a:t>Обратимся к </a:t>
            </a:r>
            <a:r>
              <a:rPr lang="en-US" sz="3200" dirty="0">
                <a:solidFill>
                  <a:srgbClr val="675E47"/>
                </a:solidFill>
                <a:hlinkClick r:id="rId6"/>
              </a:rPr>
              <a:t>http://ru.wikipedia.org/wiki/</a:t>
            </a:r>
            <a:r>
              <a:rPr lang="ru-RU" sz="3200" dirty="0">
                <a:solidFill>
                  <a:srgbClr val="675E47"/>
                </a:solidFill>
              </a:rPr>
              <a:t> и рассмотрим основные понятия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28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8460432" cy="532859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</a:t>
            </a:r>
            <a:r>
              <a:rPr lang="ru-RU" sz="3200" dirty="0"/>
              <a:t>последнее время под информационными технологиями чаще всего понимают </a:t>
            </a:r>
            <a:r>
              <a:rPr lang="ru-RU" sz="3200" dirty="0">
                <a:hlinkClick r:id="rId2" tooltip="Компьютерные технологии"/>
              </a:rPr>
              <a:t>компьютерные технологии</a:t>
            </a:r>
            <a:r>
              <a:rPr lang="ru-RU" sz="3200" dirty="0"/>
              <a:t>. В частности, ИТ имеют дело с использованием компьютеров и </a:t>
            </a:r>
            <a:r>
              <a:rPr lang="ru-RU" sz="3200" dirty="0">
                <a:hlinkClick r:id="rId3" tooltip="Программное обеспечение"/>
              </a:rPr>
              <a:t>программного обеспечения</a:t>
            </a:r>
            <a:r>
              <a:rPr lang="ru-RU" sz="3200" dirty="0"/>
              <a:t> для хранения, преобразования, защиты, обработки, передачи и получения информации. Специалистов по компьютерной технике и программированию часто называют ИТ-специалистами.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980728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675E47"/>
                </a:solidFill>
              </a:rPr>
              <a:t>Обратимся к </a:t>
            </a:r>
            <a:r>
              <a:rPr lang="en-US" sz="3200" dirty="0">
                <a:solidFill>
                  <a:srgbClr val="675E47"/>
                </a:solidFill>
                <a:hlinkClick r:id="rId4"/>
              </a:rPr>
              <a:t>http://ru.wikipedia.org/wiki/</a:t>
            </a:r>
            <a:r>
              <a:rPr lang="ru-RU" sz="3200" dirty="0">
                <a:solidFill>
                  <a:srgbClr val="675E47"/>
                </a:solidFill>
              </a:rPr>
              <a:t> и рассмотрим основные понятия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28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8077200" cy="5589240"/>
          </a:xfrm>
        </p:spPr>
        <p:txBody>
          <a:bodyPr>
            <a:normAutofit/>
          </a:bodyPr>
          <a:lstStyle/>
          <a:p>
            <a:r>
              <a:rPr lang="ru-RU" sz="2400" dirty="0"/>
              <a:t>Согласно определению, принятому </a:t>
            </a:r>
            <a:r>
              <a:rPr lang="ru-RU" sz="2400" dirty="0">
                <a:hlinkClick r:id="rId2" tooltip="ЮНЕСКО"/>
              </a:rPr>
              <a:t>ЮНЕСКО</a:t>
            </a:r>
            <a:r>
              <a:rPr lang="ru-RU" sz="2400" dirty="0"/>
              <a:t>, ИТ — это комплекс взаимосвязанных научных, технологических, инженерных дисциплин, изучающих методы эффективной организации труда людей, занятых обработкой и хранением информации; вычислительную технику и методы организации и взаимодействия с людьми и производственным оборудованием, их практические приложения, а также связанные со всем этим социальные, экономические и культурные проблемы. Сами ИТ требуют сложной подготовки, больших первоначальных затрат и наукоемкой техники. Их внедрение должно начинаться с создания математического обеспечения, формирования информационных потоков в системах подготовки специалистов.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-11495"/>
            <a:ext cx="7620000" cy="114300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675E47"/>
                </a:solidFill>
              </a:rPr>
              <a:t>Обратимся к </a:t>
            </a:r>
            <a:r>
              <a:rPr lang="en-US" sz="3200" dirty="0">
                <a:solidFill>
                  <a:srgbClr val="675E47"/>
                </a:solidFill>
                <a:hlinkClick r:id="rId3"/>
              </a:rPr>
              <a:t>http://ru.wikipedia.org/wiki/</a:t>
            </a:r>
            <a:r>
              <a:rPr lang="ru-RU" sz="3200" dirty="0">
                <a:solidFill>
                  <a:srgbClr val="675E47"/>
                </a:solidFill>
              </a:rPr>
              <a:t> и рассмотрим основные понятия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63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7897688" cy="5616624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Основные </a:t>
            </a:r>
            <a:r>
              <a:rPr lang="ru-RU" sz="3600" b="1" dirty="0"/>
              <a:t>черты современных ИТ:</a:t>
            </a:r>
            <a:endParaRPr lang="ru-RU" sz="3600" dirty="0"/>
          </a:p>
          <a:p>
            <a:r>
              <a:rPr lang="ru-RU" sz="3600" dirty="0"/>
              <a:t>компьютерная обработка информации по заданным </a:t>
            </a:r>
            <a:r>
              <a:rPr lang="ru-RU" sz="3600" dirty="0">
                <a:hlinkClick r:id="rId2" tooltip="Алгоритм"/>
              </a:rPr>
              <a:t>алгоритмам</a:t>
            </a:r>
            <a:r>
              <a:rPr lang="ru-RU" sz="3600" dirty="0"/>
              <a:t>; </a:t>
            </a:r>
          </a:p>
          <a:p>
            <a:r>
              <a:rPr lang="ru-RU" sz="3600" dirty="0"/>
              <a:t>хранение </a:t>
            </a:r>
            <a:r>
              <a:rPr lang="ru-RU" sz="3600" dirty="0" smtClean="0"/>
              <a:t>больших </a:t>
            </a:r>
            <a:r>
              <a:rPr lang="ru-RU" sz="3600" dirty="0"/>
              <a:t>объёмов информации на </a:t>
            </a:r>
            <a:r>
              <a:rPr lang="ru-RU" sz="3600" dirty="0">
                <a:hlinkClick r:id="rId3" tooltip="Запоминающее устройство"/>
              </a:rPr>
              <a:t>машинных носителях</a:t>
            </a:r>
            <a:r>
              <a:rPr lang="ru-RU" sz="3600" dirty="0"/>
              <a:t>; </a:t>
            </a:r>
          </a:p>
          <a:p>
            <a:r>
              <a:rPr lang="ru-RU" sz="3600" dirty="0"/>
              <a:t>передача информации на </a:t>
            </a:r>
            <a:r>
              <a:rPr lang="ru-RU" sz="3600" dirty="0" smtClean="0"/>
              <a:t>значительные </a:t>
            </a:r>
            <a:r>
              <a:rPr lang="ru-RU" sz="3600" dirty="0"/>
              <a:t>расстояния в ограниченное время.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-11495"/>
            <a:ext cx="7620000" cy="114300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675E47"/>
                </a:solidFill>
              </a:rPr>
              <a:t>Обратимся к </a:t>
            </a:r>
            <a:r>
              <a:rPr lang="en-US" sz="3200" dirty="0">
                <a:solidFill>
                  <a:srgbClr val="675E47"/>
                </a:solidFill>
                <a:hlinkClick r:id="rId4"/>
              </a:rPr>
              <a:t>http://ru.wikipedia.org/wiki/</a:t>
            </a:r>
            <a:r>
              <a:rPr lang="ru-RU" sz="3200" dirty="0">
                <a:solidFill>
                  <a:srgbClr val="675E47"/>
                </a:solidFill>
              </a:rPr>
              <a:t> и рассмотрим основные понятия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61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1956</TotalTime>
  <Words>1058</Words>
  <Application>Microsoft Office PowerPoint</Application>
  <PresentationFormat>Экран (4:3)</PresentationFormat>
  <Paragraphs>84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Соседство</vt:lpstr>
      <vt:lpstr>Солнцестояние</vt:lpstr>
      <vt:lpstr>Информационые технологии в менеджменте</vt:lpstr>
      <vt:lpstr>Раздел 1: Обратимся к http://ru.wikipedia.org/wiki/ и рассмотрим основные понятия</vt:lpstr>
      <vt:lpstr>Обратимся к http://ru.wikipedia.org/wiki/ и рассмотрим основные понятия</vt:lpstr>
      <vt:lpstr>Обратимся к http://ru.wikipedia.org/wiki/ и рассмотрим основные понятия</vt:lpstr>
      <vt:lpstr>Обратимся к http://ru.wikipedia.org/wiki/ и рассмотрим основные понятия</vt:lpstr>
      <vt:lpstr>Обратимся к http://ru.wikipedia.org/wiki/ и рассмотрим основные понятия</vt:lpstr>
      <vt:lpstr>Обратимся к http://ru.wikipedia.org/wiki/ и рассмотрим основные понятия</vt:lpstr>
      <vt:lpstr>Обратимся к http://ru.wikipedia.org/wiki/ и рассмотрим основные понятия</vt:lpstr>
      <vt:lpstr>Обратимся к http://ru.wikipedia.org/wiki/ и рассмотрим основные понятия</vt:lpstr>
      <vt:lpstr>Обратимся к http://ru.wikipedia.org/wiki/ и рассмотрим основные понятия</vt:lpstr>
      <vt:lpstr>Раздел 2. Информационные технологии в Менеджменте</vt:lpstr>
      <vt:lpstr>Раздел 2. Информационные технологии в Менеджменте</vt:lpstr>
      <vt:lpstr>Обратимся к http://ru.wikipedia.org/wiki/ и рассмотрим основные понятия</vt:lpstr>
      <vt:lpstr>Основные функции менеджмента: </vt:lpstr>
      <vt:lpstr>Обратимся к http://ru.wikipedia.org/wiki/ и рассмотрим основные понятия</vt:lpstr>
      <vt:lpstr>Заключение (выводы, резюме)</vt:lpstr>
      <vt:lpstr>Заключение (выводы, резюме)</vt:lpstr>
      <vt:lpstr>Заключение (выводы, резюме) своими словами.</vt:lpstr>
      <vt:lpstr>Заключение (выводы, резюме) своими словами.</vt:lpstr>
      <vt:lpstr>Основные элементы любых процессов нуждающиеся в управлении.</vt:lpstr>
      <vt:lpstr>Основные элементы любых процессов нуждающиеся в управлении.</vt:lpstr>
      <vt:lpstr>Основные направления использования вычислительной техники в процессе управления.</vt:lpstr>
      <vt:lpstr>Основные направления использования вычислительной техники в процессе управления.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Информационые технологии в менеджменте</dc:title>
  <dc:creator>Павел</dc:creator>
  <cp:lastModifiedBy>Павел</cp:lastModifiedBy>
  <cp:revision>19</cp:revision>
  <dcterms:created xsi:type="dcterms:W3CDTF">2011-02-20T11:43:47Z</dcterms:created>
  <dcterms:modified xsi:type="dcterms:W3CDTF">2014-10-02T10:00:41Z</dcterms:modified>
</cp:coreProperties>
</file>